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4" r:id="rId3"/>
    <p:sldId id="272" r:id="rId4"/>
    <p:sldId id="271" r:id="rId5"/>
    <p:sldId id="257" r:id="rId6"/>
    <p:sldId id="258" r:id="rId7"/>
    <p:sldId id="260" r:id="rId8"/>
    <p:sldId id="259" r:id="rId9"/>
    <p:sldId id="273" r:id="rId10"/>
    <p:sldId id="262" r:id="rId11"/>
    <p:sldId id="263" r:id="rId12"/>
    <p:sldId id="267" r:id="rId13"/>
    <p:sldId id="261" r:id="rId14"/>
    <p:sldId id="266" r:id="rId15"/>
    <p:sldId id="270" r:id="rId16"/>
    <p:sldId id="268" r:id="rId17"/>
    <p:sldId id="269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morrow\Documents\develop%20of%20mucosal%20immun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morrow\Documents\develop%20of%20mucosal%20immunit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morrow\Documents\develop%20of%20mucosal%20immunit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morrow\Documents\develop%20of%20mucosal%20immunit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s.morrow\Documents\develop%20of%20mucosal%20immunit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Trachael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2.5</c:v>
                </c:pt>
                <c:pt idx="2">
                  <c:v>100</c:v>
                </c:pt>
                <c:pt idx="3">
                  <c:v>10000</c:v>
                </c:pt>
                <c:pt idx="4">
                  <c:v>100000</c:v>
                </c:pt>
                <c:pt idx="5">
                  <c:v>10000</c:v>
                </c:pt>
                <c:pt idx="6">
                  <c:v>1100</c:v>
                </c:pt>
                <c:pt idx="7">
                  <c:v>1000</c:v>
                </c:pt>
                <c:pt idx="8">
                  <c:v>1100</c:v>
                </c:pt>
                <c:pt idx="9">
                  <c:v>1000</c:v>
                </c:pt>
                <c:pt idx="10">
                  <c:v>1000</c:v>
                </c:pt>
                <c:pt idx="11">
                  <c:v>900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8376"/>
        <c:axId val="140827984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Mucosal immunity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1.0000000000000001E-5</c:v>
                </c:pt>
                <c:pt idx="1">
                  <c:v>1.0000000000000001E-5</c:v>
                </c:pt>
                <c:pt idx="2">
                  <c:v>0.1</c:v>
                </c:pt>
                <c:pt idx="3">
                  <c:v>0.3</c:v>
                </c:pt>
                <c:pt idx="4">
                  <c:v>0.55500000000000005</c:v>
                </c:pt>
                <c:pt idx="5">
                  <c:v>0.75</c:v>
                </c:pt>
                <c:pt idx="6">
                  <c:v>0.95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6808"/>
        <c:axId val="140829552"/>
      </c:lineChart>
      <c:catAx>
        <c:axId val="140828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(weeks)</a:t>
                </a:r>
              </a:p>
            </c:rich>
          </c:tx>
          <c:layout>
            <c:manualLayout>
              <c:xMode val="edge"/>
              <c:yMode val="edge"/>
              <c:x val="0.8788611508788674"/>
              <c:y val="0.8985636824951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7984"/>
        <c:crosses val="autoZero"/>
        <c:auto val="1"/>
        <c:lblAlgn val="ctr"/>
        <c:lblOffset val="100"/>
        <c:noMultiLvlLbl val="0"/>
      </c:catAx>
      <c:valAx>
        <c:axId val="140827984"/>
        <c:scaling>
          <c:logBase val="10"/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Tracheal pop (organisms per swab)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8376"/>
        <c:crosses val="autoZero"/>
        <c:crossBetween val="between"/>
      </c:valAx>
      <c:valAx>
        <c:axId val="140829552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Immunity (Resistance to wild colonization)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97084595959595965"/>
              <c:y val="0.16509631474161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6808"/>
        <c:crosses val="max"/>
        <c:crossBetween val="between"/>
      </c:valAx>
      <c:catAx>
        <c:axId val="140826808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29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6758392957223"/>
          <c:y val="0.8955680239792484"/>
          <c:w val="0.53823475621868655"/>
          <c:h val="5.202349181781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Trachael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2.5</c:v>
                </c:pt>
                <c:pt idx="2">
                  <c:v>100</c:v>
                </c:pt>
                <c:pt idx="3">
                  <c:v>10000</c:v>
                </c:pt>
                <c:pt idx="4">
                  <c:v>100000</c:v>
                </c:pt>
                <c:pt idx="5">
                  <c:v>10000</c:v>
                </c:pt>
                <c:pt idx="6">
                  <c:v>1100</c:v>
                </c:pt>
                <c:pt idx="7">
                  <c:v>1000</c:v>
                </c:pt>
                <c:pt idx="8">
                  <c:v>1100</c:v>
                </c:pt>
                <c:pt idx="9">
                  <c:v>1000</c:v>
                </c:pt>
                <c:pt idx="10">
                  <c:v>1000</c:v>
                </c:pt>
                <c:pt idx="11">
                  <c:v>900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29160"/>
        <c:axId val="140827592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Mucosal immunity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1.0000000000000001E-5</c:v>
                </c:pt>
                <c:pt idx="1">
                  <c:v>1.0000000000000001E-5</c:v>
                </c:pt>
                <c:pt idx="2">
                  <c:v>0.1</c:v>
                </c:pt>
                <c:pt idx="3">
                  <c:v>0.3</c:v>
                </c:pt>
                <c:pt idx="4">
                  <c:v>0.55500000000000005</c:v>
                </c:pt>
                <c:pt idx="5">
                  <c:v>0.75</c:v>
                </c:pt>
                <c:pt idx="6">
                  <c:v>0.95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96680"/>
        <c:axId val="140829944"/>
      </c:lineChart>
      <c:catAx>
        <c:axId val="140829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(weeks)</a:t>
                </a:r>
              </a:p>
            </c:rich>
          </c:tx>
          <c:layout>
            <c:manualLayout>
              <c:xMode val="edge"/>
              <c:yMode val="edge"/>
              <c:x val="0.8788611508788674"/>
              <c:y val="0.8985636824951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7592"/>
        <c:crosses val="autoZero"/>
        <c:auto val="1"/>
        <c:lblAlgn val="ctr"/>
        <c:lblOffset val="100"/>
        <c:noMultiLvlLbl val="0"/>
      </c:catAx>
      <c:valAx>
        <c:axId val="140827592"/>
        <c:scaling>
          <c:logBase val="10"/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Tracheal pop (organisms per swab)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829160"/>
        <c:crosses val="autoZero"/>
        <c:crossBetween val="between"/>
      </c:valAx>
      <c:valAx>
        <c:axId val="140829944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smtClean="0"/>
                  <a:t>Immunity (Resistance to wild colonization)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97084595959595965"/>
              <c:y val="0.1650963147416158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6680"/>
        <c:crosses val="max"/>
        <c:crossBetween val="between"/>
      </c:valAx>
      <c:catAx>
        <c:axId val="168596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40829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6758392957223"/>
          <c:y val="0.8955680239792484"/>
          <c:w val="0.53823475621868655"/>
          <c:h val="5.202349181781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Trachael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2.5</c:v>
                </c:pt>
                <c:pt idx="2">
                  <c:v>100</c:v>
                </c:pt>
                <c:pt idx="3">
                  <c:v>10000</c:v>
                </c:pt>
                <c:pt idx="4">
                  <c:v>100000</c:v>
                </c:pt>
                <c:pt idx="5">
                  <c:v>10000</c:v>
                </c:pt>
                <c:pt idx="6">
                  <c:v>1100</c:v>
                </c:pt>
                <c:pt idx="7">
                  <c:v>1000</c:v>
                </c:pt>
                <c:pt idx="8">
                  <c:v>1100</c:v>
                </c:pt>
                <c:pt idx="9">
                  <c:v>1000</c:v>
                </c:pt>
                <c:pt idx="10">
                  <c:v>1000</c:v>
                </c:pt>
                <c:pt idx="11">
                  <c:v>900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97072"/>
        <c:axId val="168597464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Mucosal immunity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1.0000000000000001E-5</c:v>
                </c:pt>
                <c:pt idx="1">
                  <c:v>1.0000000000000001E-5</c:v>
                </c:pt>
                <c:pt idx="2">
                  <c:v>0.1</c:v>
                </c:pt>
                <c:pt idx="3">
                  <c:v>0.3</c:v>
                </c:pt>
                <c:pt idx="4">
                  <c:v>0.55500000000000005</c:v>
                </c:pt>
                <c:pt idx="5">
                  <c:v>0.75</c:v>
                </c:pt>
                <c:pt idx="6">
                  <c:v>0.95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98248"/>
        <c:axId val="168597856"/>
      </c:lineChart>
      <c:catAx>
        <c:axId val="168597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(weeks)</a:t>
                </a:r>
              </a:p>
            </c:rich>
          </c:tx>
          <c:layout>
            <c:manualLayout>
              <c:xMode val="edge"/>
              <c:yMode val="edge"/>
              <c:x val="0.8788611508788674"/>
              <c:y val="0.8985636824951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7464"/>
        <c:crosses val="autoZero"/>
        <c:auto val="1"/>
        <c:lblAlgn val="ctr"/>
        <c:lblOffset val="100"/>
        <c:noMultiLvlLbl val="0"/>
      </c:catAx>
      <c:valAx>
        <c:axId val="168597464"/>
        <c:scaling>
          <c:logBase val="10"/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Tracheal pop (organisms per swab)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7072"/>
        <c:crosses val="autoZero"/>
        <c:crossBetween val="between"/>
      </c:valAx>
      <c:valAx>
        <c:axId val="168597856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200" b="0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u="none" strike="noStrike" kern="1200" baseline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Immunity (Resistance to wild colonization)</a:t>
                </a:r>
              </a:p>
            </c:rich>
          </c:tx>
          <c:layout>
            <c:manualLayout>
              <c:xMode val="edge"/>
              <c:yMode val="edge"/>
              <c:x val="0.97254414220949659"/>
              <c:y val="0.1573649849370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US" sz="1200" b="0" i="0" u="none" strike="noStrike" kern="1200" baseline="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8248"/>
        <c:crosses val="max"/>
        <c:crossBetween val="between"/>
      </c:valAx>
      <c:catAx>
        <c:axId val="168598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685978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6758392957223"/>
          <c:y val="0.8955680239792484"/>
          <c:w val="0.53823475621868655"/>
          <c:h val="5.202349181781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Trachael population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2.5</c:v>
                </c:pt>
                <c:pt idx="2">
                  <c:v>100</c:v>
                </c:pt>
                <c:pt idx="3">
                  <c:v>10000</c:v>
                </c:pt>
                <c:pt idx="4">
                  <c:v>100000</c:v>
                </c:pt>
                <c:pt idx="5">
                  <c:v>10000</c:v>
                </c:pt>
                <c:pt idx="6">
                  <c:v>1100</c:v>
                </c:pt>
                <c:pt idx="7">
                  <c:v>1000</c:v>
                </c:pt>
                <c:pt idx="8">
                  <c:v>1100</c:v>
                </c:pt>
                <c:pt idx="9">
                  <c:v>1000</c:v>
                </c:pt>
                <c:pt idx="10">
                  <c:v>1000</c:v>
                </c:pt>
                <c:pt idx="11">
                  <c:v>900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599032"/>
        <c:axId val="168599424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Mucosal immunity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1.0000000000000001E-5</c:v>
                </c:pt>
                <c:pt idx="1">
                  <c:v>1.0000000000000001E-5</c:v>
                </c:pt>
                <c:pt idx="2">
                  <c:v>0.1</c:v>
                </c:pt>
                <c:pt idx="3">
                  <c:v>0.3</c:v>
                </c:pt>
                <c:pt idx="4">
                  <c:v>0.55500000000000005</c:v>
                </c:pt>
                <c:pt idx="5">
                  <c:v>0.75</c:v>
                </c:pt>
                <c:pt idx="6">
                  <c:v>0.95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83728"/>
        <c:axId val="165483336"/>
      </c:lineChart>
      <c:catAx>
        <c:axId val="168599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(weeks)</a:t>
                </a:r>
              </a:p>
            </c:rich>
          </c:tx>
          <c:layout>
            <c:manualLayout>
              <c:xMode val="edge"/>
              <c:yMode val="edge"/>
              <c:x val="0.8788611508788674"/>
              <c:y val="0.8985636824951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9424"/>
        <c:crosses val="autoZero"/>
        <c:auto val="1"/>
        <c:lblAlgn val="ctr"/>
        <c:lblOffset val="100"/>
        <c:noMultiLvlLbl val="0"/>
      </c:catAx>
      <c:valAx>
        <c:axId val="168599424"/>
        <c:scaling>
          <c:logBase val="10"/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Tracheal pop (organisms per swab)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599032"/>
        <c:crosses val="autoZero"/>
        <c:crossBetween val="between"/>
      </c:valAx>
      <c:valAx>
        <c:axId val="165483336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Immunity (Resistance to wild colonization)</a:t>
                </a:r>
                <a:endParaRPr lang="en-A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7254414220949659"/>
              <c:y val="0.1573649849370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83728"/>
        <c:crosses val="max"/>
        <c:crossBetween val="between"/>
      </c:valAx>
      <c:catAx>
        <c:axId val="16548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165483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6758392957223"/>
          <c:y val="0.8955680239792484"/>
          <c:w val="0.53823475621868655"/>
          <c:h val="5.202349181781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Trachael population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Sheet1!$D$2:$D$15</c:f>
              <c:numCache>
                <c:formatCode>General</c:formatCode>
                <c:ptCount val="14"/>
                <c:pt idx="0">
                  <c:v>1</c:v>
                </c:pt>
                <c:pt idx="1">
                  <c:v>2.5</c:v>
                </c:pt>
                <c:pt idx="2">
                  <c:v>100</c:v>
                </c:pt>
                <c:pt idx="3">
                  <c:v>10000</c:v>
                </c:pt>
                <c:pt idx="4">
                  <c:v>100000</c:v>
                </c:pt>
                <c:pt idx="5">
                  <c:v>10000</c:v>
                </c:pt>
                <c:pt idx="6">
                  <c:v>1100</c:v>
                </c:pt>
                <c:pt idx="7">
                  <c:v>1000</c:v>
                </c:pt>
                <c:pt idx="8">
                  <c:v>1100</c:v>
                </c:pt>
                <c:pt idx="9">
                  <c:v>1000</c:v>
                </c:pt>
                <c:pt idx="10">
                  <c:v>1000</c:v>
                </c:pt>
                <c:pt idx="11">
                  <c:v>900</c:v>
                </c:pt>
                <c:pt idx="12">
                  <c:v>1000</c:v>
                </c:pt>
                <c:pt idx="13">
                  <c:v>1000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484512"/>
        <c:axId val="140620648"/>
      </c:lineChart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Mucosal immunity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val>
            <c:numRef>
              <c:f>Sheet1!$B$2:$B$15</c:f>
              <c:numCache>
                <c:formatCode>General</c:formatCode>
                <c:ptCount val="14"/>
                <c:pt idx="0">
                  <c:v>1.0000000000000001E-5</c:v>
                </c:pt>
                <c:pt idx="1">
                  <c:v>1.0000000000000001E-5</c:v>
                </c:pt>
                <c:pt idx="2">
                  <c:v>0.1</c:v>
                </c:pt>
                <c:pt idx="3">
                  <c:v>0.3</c:v>
                </c:pt>
                <c:pt idx="4">
                  <c:v>0.55500000000000005</c:v>
                </c:pt>
                <c:pt idx="5">
                  <c:v>0.75</c:v>
                </c:pt>
                <c:pt idx="6">
                  <c:v>0.95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670824"/>
        <c:axId val="140618688"/>
      </c:lineChart>
      <c:catAx>
        <c:axId val="165484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 (weeks)</a:t>
                </a:r>
              </a:p>
            </c:rich>
          </c:tx>
          <c:layout>
            <c:manualLayout>
              <c:xMode val="edge"/>
              <c:yMode val="edge"/>
              <c:x val="0.8788611508788674"/>
              <c:y val="0.898563682495115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620648"/>
        <c:crosses val="autoZero"/>
        <c:auto val="1"/>
        <c:lblAlgn val="ctr"/>
        <c:lblOffset val="100"/>
        <c:noMultiLvlLbl val="0"/>
      </c:catAx>
      <c:valAx>
        <c:axId val="140620648"/>
        <c:scaling>
          <c:logBase val="10"/>
          <c:orientation val="minMax"/>
          <c:max val="1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Tracheal pop (organisms per swab)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84512"/>
        <c:crosses val="autoZero"/>
        <c:crossBetween val="between"/>
      </c:valAx>
      <c:valAx>
        <c:axId val="140618688"/>
        <c:scaling>
          <c:orientation val="minMax"/>
          <c:max val="1.1000000000000001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 dirty="0" smtClean="0">
                    <a:effectLst/>
                  </a:rPr>
                  <a:t>Immunity (Resistance to wild colonization)</a:t>
                </a:r>
                <a:endParaRPr lang="en-A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97254414220949659"/>
              <c:y val="0.1573649849370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70824"/>
        <c:crosses val="max"/>
        <c:crossBetween val="between"/>
      </c:valAx>
      <c:catAx>
        <c:axId val="222670824"/>
        <c:scaling>
          <c:orientation val="minMax"/>
        </c:scaling>
        <c:delete val="1"/>
        <c:axPos val="b"/>
        <c:majorTickMark val="out"/>
        <c:minorTickMark val="none"/>
        <c:tickLblPos val="nextTo"/>
        <c:crossAx val="140618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96758392957223"/>
          <c:y val="0.8955680239792484"/>
          <c:w val="0.53823475621868655"/>
          <c:h val="5.2023491817819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0.28398</cdr:y>
    </cdr:from>
    <cdr:to>
      <cdr:x>0.54866</cdr:x>
      <cdr:y>0.8782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200" y="1609344"/>
          <a:ext cx="489412" cy="33675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9000"/>
          </a:schemeClr>
        </a:solidFill>
      </cdr:spPr>
      <cdr:txBody>
        <a:bodyPr xmlns:a="http://schemas.openxmlformats.org/drawingml/2006/main" vertOverflow="clip" vert="wordArtVert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Antibiotic</a:t>
          </a:r>
          <a:endParaRPr lang="en-A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0.28398</cdr:y>
    </cdr:from>
    <cdr:to>
      <cdr:x>0.54866</cdr:x>
      <cdr:y>0.8782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29200" y="1609344"/>
          <a:ext cx="489412" cy="33675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9000"/>
          </a:schemeClr>
        </a:solidFill>
      </cdr:spPr>
      <cdr:txBody>
        <a:bodyPr xmlns:a="http://schemas.openxmlformats.org/drawingml/2006/main" vertOverflow="clip" vert="wordArtVert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Antibiotic</a:t>
          </a:r>
          <a:endParaRPr lang="en-AU" sz="1100" b="1" dirty="0"/>
        </a:p>
      </cdr:txBody>
    </cdr:sp>
  </cdr:relSizeAnchor>
  <cdr:relSizeAnchor xmlns:cdr="http://schemas.openxmlformats.org/drawingml/2006/chartDrawing">
    <cdr:from>
      <cdr:x>0.70694</cdr:x>
      <cdr:y>0.28398</cdr:y>
    </cdr:from>
    <cdr:to>
      <cdr:x>0.7556</cdr:x>
      <cdr:y>0.8782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110722" y="1609344"/>
          <a:ext cx="489412" cy="33675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9000"/>
          </a:schemeClr>
        </a:solidFill>
      </cdr:spPr>
      <cdr:txBody>
        <a:bodyPr xmlns:a="http://schemas.openxmlformats.org/drawingml/2006/main" vert="wordArtVert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Antibiotic</a:t>
          </a:r>
          <a:endParaRPr lang="en-AU" sz="1100" b="1" dirty="0"/>
        </a:p>
      </cdr:txBody>
    </cdr:sp>
  </cdr:relSizeAnchor>
  <cdr:relSizeAnchor xmlns:cdr="http://schemas.openxmlformats.org/drawingml/2006/chartDrawing">
    <cdr:from>
      <cdr:x>0.73523</cdr:x>
      <cdr:y>0.09945</cdr:y>
    </cdr:from>
    <cdr:to>
      <cdr:x>0.93083</cdr:x>
      <cdr:y>0.50581</cdr:y>
    </cdr:to>
    <cdr:sp macro="" textlink="">
      <cdr:nvSpPr>
        <cdr:cNvPr id="5" name="Freeform 4"/>
        <cdr:cNvSpPr/>
      </cdr:nvSpPr>
      <cdr:spPr>
        <a:xfrm xmlns:a="http://schemas.openxmlformats.org/drawingml/2006/main">
          <a:off x="7395279" y="563575"/>
          <a:ext cx="1967346" cy="2302933"/>
        </a:xfrm>
        <a:custGeom xmlns:a="http://schemas.openxmlformats.org/drawingml/2006/main">
          <a:avLst/>
          <a:gdLst>
            <a:gd name="connsiteX0" fmla="*/ 0 w 1967346"/>
            <a:gd name="connsiteY0" fmla="*/ 0 h 2302933"/>
            <a:gd name="connsiteX1" fmla="*/ 166255 w 1967346"/>
            <a:gd name="connsiteY1" fmla="*/ 207818 h 2302933"/>
            <a:gd name="connsiteX2" fmla="*/ 401782 w 1967346"/>
            <a:gd name="connsiteY2" fmla="*/ 692727 h 2302933"/>
            <a:gd name="connsiteX3" fmla="*/ 831273 w 1967346"/>
            <a:gd name="connsiteY3" fmla="*/ 1371600 h 2302933"/>
            <a:gd name="connsiteX4" fmla="*/ 1052946 w 1967346"/>
            <a:gd name="connsiteY4" fmla="*/ 1884218 h 2302933"/>
            <a:gd name="connsiteX5" fmla="*/ 1607128 w 1967346"/>
            <a:gd name="connsiteY5" fmla="*/ 2258291 h 2302933"/>
            <a:gd name="connsiteX6" fmla="*/ 1898073 w 1967346"/>
            <a:gd name="connsiteY6" fmla="*/ 2299855 h 2302933"/>
            <a:gd name="connsiteX7" fmla="*/ 1967346 w 1967346"/>
            <a:gd name="connsiteY7" fmla="*/ 2299855 h 2302933"/>
            <a:gd name="connsiteX8" fmla="*/ 1967346 w 1967346"/>
            <a:gd name="connsiteY8" fmla="*/ 2299855 h 230293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1967346" h="2302933">
              <a:moveTo>
                <a:pt x="0" y="0"/>
              </a:moveTo>
              <a:cubicBezTo>
                <a:pt x="49645" y="46182"/>
                <a:pt x="99291" y="92364"/>
                <a:pt x="166255" y="207818"/>
              </a:cubicBezTo>
              <a:cubicBezTo>
                <a:pt x="233219" y="323272"/>
                <a:pt x="290946" y="498763"/>
                <a:pt x="401782" y="692727"/>
              </a:cubicBezTo>
              <a:cubicBezTo>
                <a:pt x="512618" y="886691"/>
                <a:pt x="722746" y="1173018"/>
                <a:pt x="831273" y="1371600"/>
              </a:cubicBezTo>
              <a:cubicBezTo>
                <a:pt x="939800" y="1570182"/>
                <a:pt x="923637" y="1736436"/>
                <a:pt x="1052946" y="1884218"/>
              </a:cubicBezTo>
              <a:cubicBezTo>
                <a:pt x="1182255" y="2032000"/>
                <a:pt x="1466274" y="2189018"/>
                <a:pt x="1607128" y="2258291"/>
              </a:cubicBezTo>
              <a:cubicBezTo>
                <a:pt x="1747982" y="2327564"/>
                <a:pt x="1838037" y="2292928"/>
                <a:pt x="1898073" y="2299855"/>
              </a:cubicBezTo>
              <a:cubicBezTo>
                <a:pt x="1958109" y="2306782"/>
                <a:pt x="1967346" y="2299855"/>
                <a:pt x="1967346" y="2299855"/>
              </a:cubicBezTo>
              <a:lnTo>
                <a:pt x="1967346" y="2299855"/>
              </a:lnTo>
            </a:path>
          </a:pathLst>
        </a:custGeom>
        <a:noFill xmlns:a="http://schemas.openxmlformats.org/drawingml/2006/main"/>
        <a:ln xmlns:a="http://schemas.openxmlformats.org/drawingml/2006/main" w="317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0.27762</cdr:x>
      <cdr:y>0.26012</cdr:y>
    </cdr:from>
    <cdr:to>
      <cdr:x>0.32628</cdr:x>
      <cdr:y>0.85434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92437" y="1474139"/>
          <a:ext cx="489442" cy="33675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49000"/>
          </a:schemeClr>
        </a:solidFill>
      </cdr:spPr>
      <cdr:txBody>
        <a:bodyPr xmlns:a="http://schemas.openxmlformats.org/drawingml/2006/main" vertOverflow="clip" vert="wordArtVert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Antibiotic</a:t>
          </a:r>
          <a:endParaRPr lang="en-AU" sz="1100" b="1" dirty="0"/>
        </a:p>
      </cdr:txBody>
    </cdr:sp>
  </cdr:relSizeAnchor>
  <cdr:relSizeAnchor xmlns:cdr="http://schemas.openxmlformats.org/drawingml/2006/chartDrawing">
    <cdr:from>
      <cdr:x>0.54958</cdr:x>
      <cdr:y>0.92406</cdr:y>
    </cdr:from>
    <cdr:to>
      <cdr:x>0.58734</cdr:x>
      <cdr:y>0.92406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5527900" y="5236820"/>
          <a:ext cx="379827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0.31322</cdr:x>
      <cdr:y>0.92158</cdr:y>
    </cdr:from>
    <cdr:to>
      <cdr:x>0.36636</cdr:x>
      <cdr:y>0.92158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150460" y="5222752"/>
          <a:ext cx="534572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3/17/2016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smallL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546" y="5133213"/>
            <a:ext cx="5131425" cy="15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59" y="1432223"/>
            <a:ext cx="10575867" cy="3035808"/>
          </a:xfrm>
        </p:spPr>
        <p:txBody>
          <a:bodyPr/>
          <a:lstStyle/>
          <a:p>
            <a:r>
              <a:rPr lang="en-US" dirty="0" smtClean="0"/>
              <a:t>Practical Mycoplasma control for Asia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516120"/>
            <a:ext cx="7891272" cy="19113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Chris Morrow, PhD BVSc </a:t>
            </a:r>
          </a:p>
          <a:p>
            <a:pPr algn="ctr"/>
            <a:r>
              <a:rPr lang="en-US" dirty="0" smtClean="0"/>
              <a:t>Global </a:t>
            </a:r>
            <a:r>
              <a:rPr lang="en-US" dirty="0"/>
              <a:t>T</a:t>
            </a:r>
            <a:r>
              <a:rPr lang="en-US" dirty="0" smtClean="0"/>
              <a:t>echnical Manager, </a:t>
            </a:r>
            <a:r>
              <a:rPr lang="en-US" dirty="0" err="1" smtClean="0"/>
              <a:t>Bioproperties</a:t>
            </a:r>
            <a:endParaRPr lang="en-US" dirty="0"/>
          </a:p>
          <a:p>
            <a:pPr algn="ctr"/>
            <a:r>
              <a:rPr lang="en-US" dirty="0" smtClean="0"/>
              <a:t>Associate Professor, University of Melbourne</a:t>
            </a:r>
          </a:p>
          <a:p>
            <a:pPr algn="ctr"/>
            <a:r>
              <a:rPr lang="en-US" dirty="0" smtClean="0"/>
              <a:t>Poultry Focus, Bangkok, </a:t>
            </a:r>
          </a:p>
          <a:p>
            <a:pPr algn="ctr"/>
            <a:r>
              <a:rPr lang="en-US" dirty="0" smtClean="0"/>
              <a:t>March 2016</a:t>
            </a:r>
            <a:endParaRPr lang="en-AU" dirty="0"/>
          </a:p>
        </p:txBody>
      </p:sp>
      <p:pic>
        <p:nvPicPr>
          <p:cNvPr id="4" name="Picture 3" descr="UOM-Rev3D_S_s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76204"/>
            <a:ext cx="1800200" cy="1825044"/>
          </a:xfrm>
          <a:prstGeom prst="rect">
            <a:avLst/>
          </a:prstGeom>
          <a:noFill/>
          <a:ln w="25400">
            <a:solidFill>
              <a:srgbClr val="F0F5F3"/>
            </a:solidFill>
            <a:round/>
            <a:headEnd/>
            <a:tailEnd/>
          </a:ln>
          <a:effectLst>
            <a:outerShdw blurRad="50800" dist="25400" dir="3599997" algn="ctr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Kinetics </a:t>
            </a:r>
            <a:r>
              <a:rPr lang="en-US" dirty="0"/>
              <a:t>of </a:t>
            </a:r>
            <a:r>
              <a:rPr lang="en-US" dirty="0" smtClean="0"/>
              <a:t>Vaccine strain infection </a:t>
            </a:r>
            <a:r>
              <a:rPr lang="en-US" dirty="0"/>
              <a:t>and development of </a:t>
            </a:r>
            <a:r>
              <a:rPr lang="en-US" dirty="0" smtClean="0"/>
              <a:t>immunity + Antibiotic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820036"/>
              </p:ext>
            </p:extLst>
          </p:nvPr>
        </p:nvGraphicFramePr>
        <p:xfrm>
          <a:off x="1069848" y="1445334"/>
          <a:ext cx="10058400" cy="56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3"/>
          <p:cNvSpPr/>
          <p:nvPr/>
        </p:nvSpPr>
        <p:spPr>
          <a:xfrm>
            <a:off x="6265718" y="3505447"/>
            <a:ext cx="1534767" cy="1334217"/>
          </a:xfrm>
          <a:custGeom>
            <a:avLst/>
            <a:gdLst>
              <a:gd name="connsiteX0" fmla="*/ 0 w 1534767"/>
              <a:gd name="connsiteY0" fmla="*/ 44778 h 1334217"/>
              <a:gd name="connsiteX1" fmla="*/ 187037 w 1534767"/>
              <a:gd name="connsiteY1" fmla="*/ 959178 h 1334217"/>
              <a:gd name="connsiteX2" fmla="*/ 457200 w 1534767"/>
              <a:gd name="connsiteY2" fmla="*/ 1333251 h 1334217"/>
              <a:gd name="connsiteX3" fmla="*/ 737755 w 1534767"/>
              <a:gd name="connsiteY3" fmla="*/ 865660 h 1334217"/>
              <a:gd name="connsiteX4" fmla="*/ 1101437 w 1534767"/>
              <a:gd name="connsiteY4" fmla="*/ 273378 h 1334217"/>
              <a:gd name="connsiteX5" fmla="*/ 1485900 w 1534767"/>
              <a:gd name="connsiteY5" fmla="*/ 23996 h 1334217"/>
              <a:gd name="connsiteX6" fmla="*/ 1517073 w 1534767"/>
              <a:gd name="connsiteY6" fmla="*/ 23996 h 1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67" h="1334217">
                <a:moveTo>
                  <a:pt x="0" y="44778"/>
                </a:moveTo>
                <a:cubicBezTo>
                  <a:pt x="55418" y="394605"/>
                  <a:pt x="110837" y="744433"/>
                  <a:pt x="187037" y="959178"/>
                </a:cubicBezTo>
                <a:cubicBezTo>
                  <a:pt x="263237" y="1173924"/>
                  <a:pt x="365414" y="1348837"/>
                  <a:pt x="457200" y="1333251"/>
                </a:cubicBezTo>
                <a:cubicBezTo>
                  <a:pt x="548986" y="1317665"/>
                  <a:pt x="630382" y="1042305"/>
                  <a:pt x="737755" y="865660"/>
                </a:cubicBezTo>
                <a:cubicBezTo>
                  <a:pt x="845128" y="689015"/>
                  <a:pt x="976746" y="413655"/>
                  <a:pt x="1101437" y="273378"/>
                </a:cubicBezTo>
                <a:cubicBezTo>
                  <a:pt x="1226128" y="133101"/>
                  <a:pt x="1416627" y="65560"/>
                  <a:pt x="1485900" y="23996"/>
                </a:cubicBezTo>
                <a:cubicBezTo>
                  <a:pt x="1555173" y="-17568"/>
                  <a:pt x="1536123" y="3214"/>
                  <a:pt x="1517073" y="23996"/>
                </a:cubicBez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88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Kinetics </a:t>
            </a:r>
            <a:r>
              <a:rPr lang="en-US" dirty="0"/>
              <a:t>of </a:t>
            </a:r>
            <a:r>
              <a:rPr lang="en-US" dirty="0" smtClean="0"/>
              <a:t>Vaccine strain infection </a:t>
            </a:r>
            <a:r>
              <a:rPr lang="en-US" dirty="0"/>
              <a:t>and development of </a:t>
            </a:r>
            <a:r>
              <a:rPr lang="en-US" dirty="0" smtClean="0"/>
              <a:t>immunity + Antibiotics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417737"/>
              </p:ext>
            </p:extLst>
          </p:nvPr>
        </p:nvGraphicFramePr>
        <p:xfrm>
          <a:off x="1069848" y="1445334"/>
          <a:ext cx="10058400" cy="56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3"/>
          <p:cNvSpPr/>
          <p:nvPr/>
        </p:nvSpPr>
        <p:spPr>
          <a:xfrm>
            <a:off x="6265718" y="3505447"/>
            <a:ext cx="1534767" cy="1334217"/>
          </a:xfrm>
          <a:custGeom>
            <a:avLst/>
            <a:gdLst>
              <a:gd name="connsiteX0" fmla="*/ 0 w 1534767"/>
              <a:gd name="connsiteY0" fmla="*/ 44778 h 1334217"/>
              <a:gd name="connsiteX1" fmla="*/ 187037 w 1534767"/>
              <a:gd name="connsiteY1" fmla="*/ 959178 h 1334217"/>
              <a:gd name="connsiteX2" fmla="*/ 457200 w 1534767"/>
              <a:gd name="connsiteY2" fmla="*/ 1333251 h 1334217"/>
              <a:gd name="connsiteX3" fmla="*/ 737755 w 1534767"/>
              <a:gd name="connsiteY3" fmla="*/ 865660 h 1334217"/>
              <a:gd name="connsiteX4" fmla="*/ 1101437 w 1534767"/>
              <a:gd name="connsiteY4" fmla="*/ 273378 h 1334217"/>
              <a:gd name="connsiteX5" fmla="*/ 1485900 w 1534767"/>
              <a:gd name="connsiteY5" fmla="*/ 23996 h 1334217"/>
              <a:gd name="connsiteX6" fmla="*/ 1517073 w 1534767"/>
              <a:gd name="connsiteY6" fmla="*/ 23996 h 1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67" h="1334217">
                <a:moveTo>
                  <a:pt x="0" y="44778"/>
                </a:moveTo>
                <a:cubicBezTo>
                  <a:pt x="55418" y="394605"/>
                  <a:pt x="110837" y="744433"/>
                  <a:pt x="187037" y="959178"/>
                </a:cubicBezTo>
                <a:cubicBezTo>
                  <a:pt x="263237" y="1173924"/>
                  <a:pt x="365414" y="1348837"/>
                  <a:pt x="457200" y="1333251"/>
                </a:cubicBezTo>
                <a:cubicBezTo>
                  <a:pt x="548986" y="1317665"/>
                  <a:pt x="630382" y="1042305"/>
                  <a:pt x="737755" y="865660"/>
                </a:cubicBezTo>
                <a:cubicBezTo>
                  <a:pt x="845128" y="689015"/>
                  <a:pt x="976746" y="413655"/>
                  <a:pt x="1101437" y="273378"/>
                </a:cubicBezTo>
                <a:cubicBezTo>
                  <a:pt x="1226128" y="133101"/>
                  <a:pt x="1416627" y="65560"/>
                  <a:pt x="1485900" y="23996"/>
                </a:cubicBezTo>
                <a:cubicBezTo>
                  <a:pt x="1555173" y="-17568"/>
                  <a:pt x="1536123" y="3214"/>
                  <a:pt x="1517073" y="23996"/>
                </a:cubicBez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Freeform 8"/>
          <p:cNvSpPr/>
          <p:nvPr/>
        </p:nvSpPr>
        <p:spPr>
          <a:xfrm>
            <a:off x="8343898" y="3505442"/>
            <a:ext cx="1534767" cy="1334217"/>
          </a:xfrm>
          <a:custGeom>
            <a:avLst/>
            <a:gdLst>
              <a:gd name="connsiteX0" fmla="*/ 0 w 1534767"/>
              <a:gd name="connsiteY0" fmla="*/ 44778 h 1334217"/>
              <a:gd name="connsiteX1" fmla="*/ 187037 w 1534767"/>
              <a:gd name="connsiteY1" fmla="*/ 959178 h 1334217"/>
              <a:gd name="connsiteX2" fmla="*/ 457200 w 1534767"/>
              <a:gd name="connsiteY2" fmla="*/ 1333251 h 1334217"/>
              <a:gd name="connsiteX3" fmla="*/ 737755 w 1534767"/>
              <a:gd name="connsiteY3" fmla="*/ 865660 h 1334217"/>
              <a:gd name="connsiteX4" fmla="*/ 1101437 w 1534767"/>
              <a:gd name="connsiteY4" fmla="*/ 273378 h 1334217"/>
              <a:gd name="connsiteX5" fmla="*/ 1485900 w 1534767"/>
              <a:gd name="connsiteY5" fmla="*/ 23996 h 1334217"/>
              <a:gd name="connsiteX6" fmla="*/ 1517073 w 1534767"/>
              <a:gd name="connsiteY6" fmla="*/ 23996 h 1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67" h="1334217">
                <a:moveTo>
                  <a:pt x="0" y="44778"/>
                </a:moveTo>
                <a:cubicBezTo>
                  <a:pt x="55418" y="394605"/>
                  <a:pt x="110837" y="744433"/>
                  <a:pt x="187037" y="959178"/>
                </a:cubicBezTo>
                <a:cubicBezTo>
                  <a:pt x="263237" y="1173924"/>
                  <a:pt x="365414" y="1348837"/>
                  <a:pt x="457200" y="1333251"/>
                </a:cubicBezTo>
                <a:cubicBezTo>
                  <a:pt x="548986" y="1317665"/>
                  <a:pt x="630382" y="1042305"/>
                  <a:pt x="737755" y="865660"/>
                </a:cubicBezTo>
                <a:cubicBezTo>
                  <a:pt x="845128" y="689015"/>
                  <a:pt x="976746" y="413655"/>
                  <a:pt x="1101437" y="273378"/>
                </a:cubicBezTo>
                <a:cubicBezTo>
                  <a:pt x="1226128" y="133101"/>
                  <a:pt x="1416627" y="65560"/>
                  <a:pt x="1485900" y="23996"/>
                </a:cubicBezTo>
                <a:cubicBezTo>
                  <a:pt x="1555173" y="-17568"/>
                  <a:pt x="1536123" y="3214"/>
                  <a:pt x="1517073" y="23996"/>
                </a:cubicBez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8545286" y="1926771"/>
            <a:ext cx="1807028" cy="167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188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39050" cy="1609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Kinetics </a:t>
            </a:r>
            <a:r>
              <a:rPr lang="en-US" dirty="0"/>
              <a:t>of </a:t>
            </a:r>
            <a:r>
              <a:rPr lang="en-US" dirty="0" smtClean="0"/>
              <a:t>Vaccine strain infection </a:t>
            </a:r>
            <a:r>
              <a:rPr lang="en-US" dirty="0"/>
              <a:t>and development of </a:t>
            </a:r>
            <a:r>
              <a:rPr lang="en-US" dirty="0" smtClean="0"/>
              <a:t>immunity + Antibiotics II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86891"/>
              </p:ext>
            </p:extLst>
          </p:nvPr>
        </p:nvGraphicFramePr>
        <p:xfrm>
          <a:off x="1069848" y="1445334"/>
          <a:ext cx="10058400" cy="56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reeform 3"/>
          <p:cNvSpPr/>
          <p:nvPr/>
        </p:nvSpPr>
        <p:spPr>
          <a:xfrm>
            <a:off x="3902345" y="2944717"/>
            <a:ext cx="6648424" cy="1334217"/>
          </a:xfrm>
          <a:custGeom>
            <a:avLst/>
            <a:gdLst>
              <a:gd name="connsiteX0" fmla="*/ 0 w 1534767"/>
              <a:gd name="connsiteY0" fmla="*/ 44778 h 1334217"/>
              <a:gd name="connsiteX1" fmla="*/ 187037 w 1534767"/>
              <a:gd name="connsiteY1" fmla="*/ 959178 h 1334217"/>
              <a:gd name="connsiteX2" fmla="*/ 457200 w 1534767"/>
              <a:gd name="connsiteY2" fmla="*/ 1333251 h 1334217"/>
              <a:gd name="connsiteX3" fmla="*/ 737755 w 1534767"/>
              <a:gd name="connsiteY3" fmla="*/ 865660 h 1334217"/>
              <a:gd name="connsiteX4" fmla="*/ 1101437 w 1534767"/>
              <a:gd name="connsiteY4" fmla="*/ 273378 h 1334217"/>
              <a:gd name="connsiteX5" fmla="*/ 1485900 w 1534767"/>
              <a:gd name="connsiteY5" fmla="*/ 23996 h 1334217"/>
              <a:gd name="connsiteX6" fmla="*/ 1517073 w 1534767"/>
              <a:gd name="connsiteY6" fmla="*/ 23996 h 133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4767" h="1334217">
                <a:moveTo>
                  <a:pt x="0" y="44778"/>
                </a:moveTo>
                <a:cubicBezTo>
                  <a:pt x="55418" y="394605"/>
                  <a:pt x="110837" y="744433"/>
                  <a:pt x="187037" y="959178"/>
                </a:cubicBezTo>
                <a:cubicBezTo>
                  <a:pt x="263237" y="1173924"/>
                  <a:pt x="365414" y="1348837"/>
                  <a:pt x="457200" y="1333251"/>
                </a:cubicBezTo>
                <a:cubicBezTo>
                  <a:pt x="548986" y="1317665"/>
                  <a:pt x="630382" y="1042305"/>
                  <a:pt x="737755" y="865660"/>
                </a:cubicBezTo>
                <a:cubicBezTo>
                  <a:pt x="845128" y="689015"/>
                  <a:pt x="976746" y="413655"/>
                  <a:pt x="1101437" y="273378"/>
                </a:cubicBezTo>
                <a:cubicBezTo>
                  <a:pt x="1226128" y="133101"/>
                  <a:pt x="1416627" y="65560"/>
                  <a:pt x="1485900" y="23996"/>
                </a:cubicBezTo>
                <a:cubicBezTo>
                  <a:pt x="1555173" y="-17568"/>
                  <a:pt x="1536123" y="3214"/>
                  <a:pt x="1517073" y="23996"/>
                </a:cubicBezTo>
              </a:path>
            </a:pathLst>
          </a:custGeom>
          <a:ln w="31750">
            <a:solidFill>
              <a:srgbClr val="92D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reeform 2"/>
          <p:cNvSpPr/>
          <p:nvPr/>
        </p:nvSpPr>
        <p:spPr>
          <a:xfrm>
            <a:off x="3151163" y="4837344"/>
            <a:ext cx="7800100" cy="1394644"/>
          </a:xfrm>
          <a:custGeom>
            <a:avLst/>
            <a:gdLst>
              <a:gd name="connsiteX0" fmla="*/ 0 w 7800100"/>
              <a:gd name="connsiteY0" fmla="*/ 1394644 h 1394644"/>
              <a:gd name="connsiteX1" fmla="*/ 393895 w 7800100"/>
              <a:gd name="connsiteY1" fmla="*/ 1169561 h 1394644"/>
              <a:gd name="connsiteX2" fmla="*/ 633046 w 7800100"/>
              <a:gd name="connsiteY2" fmla="*/ 691259 h 1394644"/>
              <a:gd name="connsiteX3" fmla="*/ 731520 w 7800100"/>
              <a:gd name="connsiteY3" fmla="*/ 297364 h 1394644"/>
              <a:gd name="connsiteX4" fmla="*/ 1153551 w 7800100"/>
              <a:gd name="connsiteY4" fmla="*/ 142619 h 1394644"/>
              <a:gd name="connsiteX5" fmla="*/ 1575582 w 7800100"/>
              <a:gd name="connsiteY5" fmla="*/ 269228 h 1394644"/>
              <a:gd name="connsiteX6" fmla="*/ 3038622 w 7800100"/>
              <a:gd name="connsiteY6" fmla="*/ 860071 h 1394644"/>
              <a:gd name="connsiteX7" fmla="*/ 3601329 w 7800100"/>
              <a:gd name="connsiteY7" fmla="*/ 775665 h 1394644"/>
              <a:gd name="connsiteX8" fmla="*/ 4515729 w 7800100"/>
              <a:gd name="connsiteY8" fmla="*/ 452108 h 1394644"/>
              <a:gd name="connsiteX9" fmla="*/ 7455877 w 7800100"/>
              <a:gd name="connsiteY9" fmla="*/ 44145 h 1394644"/>
              <a:gd name="connsiteX10" fmla="*/ 7624689 w 7800100"/>
              <a:gd name="connsiteY10" fmla="*/ 30078 h 1394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0100" h="1394644">
                <a:moveTo>
                  <a:pt x="0" y="1394644"/>
                </a:moveTo>
                <a:cubicBezTo>
                  <a:pt x="144193" y="1340718"/>
                  <a:pt x="288387" y="1286792"/>
                  <a:pt x="393895" y="1169561"/>
                </a:cubicBezTo>
                <a:cubicBezTo>
                  <a:pt x="499403" y="1052330"/>
                  <a:pt x="576775" y="836625"/>
                  <a:pt x="633046" y="691259"/>
                </a:cubicBezTo>
                <a:cubicBezTo>
                  <a:pt x="689317" y="545893"/>
                  <a:pt x="644769" y="388804"/>
                  <a:pt x="731520" y="297364"/>
                </a:cubicBezTo>
                <a:cubicBezTo>
                  <a:pt x="818271" y="205924"/>
                  <a:pt x="1012874" y="147308"/>
                  <a:pt x="1153551" y="142619"/>
                </a:cubicBezTo>
                <a:cubicBezTo>
                  <a:pt x="1294228" y="137930"/>
                  <a:pt x="1261404" y="149653"/>
                  <a:pt x="1575582" y="269228"/>
                </a:cubicBezTo>
                <a:cubicBezTo>
                  <a:pt x="1889761" y="388803"/>
                  <a:pt x="2700998" y="775665"/>
                  <a:pt x="3038622" y="860071"/>
                </a:cubicBezTo>
                <a:cubicBezTo>
                  <a:pt x="3376247" y="944477"/>
                  <a:pt x="3355144" y="843659"/>
                  <a:pt x="3601329" y="775665"/>
                </a:cubicBezTo>
                <a:cubicBezTo>
                  <a:pt x="3847514" y="707671"/>
                  <a:pt x="3873304" y="574028"/>
                  <a:pt x="4515729" y="452108"/>
                </a:cubicBezTo>
                <a:cubicBezTo>
                  <a:pt x="5158154" y="330188"/>
                  <a:pt x="6937717" y="114483"/>
                  <a:pt x="7455877" y="44145"/>
                </a:cubicBezTo>
                <a:cubicBezTo>
                  <a:pt x="7974037" y="-26193"/>
                  <a:pt x="7799363" y="1942"/>
                  <a:pt x="7624689" y="30078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reeform 4"/>
          <p:cNvSpPr/>
          <p:nvPr/>
        </p:nvSpPr>
        <p:spPr>
          <a:xfrm>
            <a:off x="2236763" y="2928735"/>
            <a:ext cx="1672738" cy="3303253"/>
          </a:xfrm>
          <a:custGeom>
            <a:avLst/>
            <a:gdLst>
              <a:gd name="connsiteX0" fmla="*/ 0 w 1672738"/>
              <a:gd name="connsiteY0" fmla="*/ 3303253 h 3303253"/>
              <a:gd name="connsiteX1" fmla="*/ 295422 w 1672738"/>
              <a:gd name="connsiteY1" fmla="*/ 3204779 h 3303253"/>
              <a:gd name="connsiteX2" fmla="*/ 492369 w 1672738"/>
              <a:gd name="connsiteY2" fmla="*/ 3106305 h 3303253"/>
              <a:gd name="connsiteX3" fmla="*/ 717452 w 1672738"/>
              <a:gd name="connsiteY3" fmla="*/ 2754613 h 3303253"/>
              <a:gd name="connsiteX4" fmla="*/ 914400 w 1672738"/>
              <a:gd name="connsiteY4" fmla="*/ 2290379 h 3303253"/>
              <a:gd name="connsiteX5" fmla="*/ 1139483 w 1672738"/>
              <a:gd name="connsiteY5" fmla="*/ 1713603 h 3303253"/>
              <a:gd name="connsiteX6" fmla="*/ 1308295 w 1672738"/>
              <a:gd name="connsiteY6" fmla="*/ 1221234 h 3303253"/>
              <a:gd name="connsiteX7" fmla="*/ 1420837 w 1672738"/>
              <a:gd name="connsiteY7" fmla="*/ 771068 h 3303253"/>
              <a:gd name="connsiteX8" fmla="*/ 1645920 w 1672738"/>
              <a:gd name="connsiteY8" fmla="*/ 67683 h 3303253"/>
              <a:gd name="connsiteX9" fmla="*/ 1659988 w 1672738"/>
              <a:gd name="connsiteY9" fmla="*/ 67683 h 330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72738" h="3303253">
                <a:moveTo>
                  <a:pt x="0" y="3303253"/>
                </a:moveTo>
                <a:cubicBezTo>
                  <a:pt x="106680" y="3270428"/>
                  <a:pt x="213361" y="3237604"/>
                  <a:pt x="295422" y="3204779"/>
                </a:cubicBezTo>
                <a:cubicBezTo>
                  <a:pt x="377483" y="3171954"/>
                  <a:pt x="422031" y="3181333"/>
                  <a:pt x="492369" y="3106305"/>
                </a:cubicBezTo>
                <a:cubicBezTo>
                  <a:pt x="562707" y="3031277"/>
                  <a:pt x="647114" y="2890601"/>
                  <a:pt x="717452" y="2754613"/>
                </a:cubicBezTo>
                <a:cubicBezTo>
                  <a:pt x="787791" y="2618625"/>
                  <a:pt x="844062" y="2463881"/>
                  <a:pt x="914400" y="2290379"/>
                </a:cubicBezTo>
                <a:cubicBezTo>
                  <a:pt x="984738" y="2116877"/>
                  <a:pt x="1073834" y="1891794"/>
                  <a:pt x="1139483" y="1713603"/>
                </a:cubicBezTo>
                <a:cubicBezTo>
                  <a:pt x="1205132" y="1535412"/>
                  <a:pt x="1261403" y="1378323"/>
                  <a:pt x="1308295" y="1221234"/>
                </a:cubicBezTo>
                <a:cubicBezTo>
                  <a:pt x="1355187" y="1064145"/>
                  <a:pt x="1364566" y="963326"/>
                  <a:pt x="1420837" y="771068"/>
                </a:cubicBezTo>
                <a:cubicBezTo>
                  <a:pt x="1477108" y="578810"/>
                  <a:pt x="1606062" y="184914"/>
                  <a:pt x="1645920" y="67683"/>
                </a:cubicBezTo>
                <a:cubicBezTo>
                  <a:pt x="1685778" y="-49548"/>
                  <a:pt x="1672883" y="9067"/>
                  <a:pt x="1659988" y="67683"/>
                </a:cubicBezTo>
              </a:path>
            </a:pathLst>
          </a:cu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75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Mucosal Immunity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866718" cy="40507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Short duration </a:t>
            </a:r>
          </a:p>
          <a:p>
            <a:pPr lvl="1"/>
            <a:r>
              <a:rPr lang="en-US" sz="2000" smtClean="0"/>
              <a:t>Like Coccidial</a:t>
            </a:r>
            <a:r>
              <a:rPr lang="en-US" sz="2000" dirty="0" smtClean="0"/>
              <a:t> vaccines</a:t>
            </a:r>
          </a:p>
          <a:p>
            <a:r>
              <a:rPr lang="en-US" sz="2400" dirty="0" smtClean="0"/>
              <a:t>Maintenance requires regular stimulation </a:t>
            </a:r>
          </a:p>
          <a:p>
            <a:r>
              <a:rPr lang="en-US" sz="2400" dirty="0" smtClean="0"/>
              <a:t>Not always parallel to humoral antibody</a:t>
            </a:r>
          </a:p>
          <a:p>
            <a:r>
              <a:rPr lang="en-US" sz="2400" dirty="0" smtClean="0"/>
              <a:t>Live vaccine colonizing a mucosal site for life is the perfect solution</a:t>
            </a:r>
          </a:p>
          <a:p>
            <a:pPr lvl="1"/>
            <a:r>
              <a:rPr lang="en-US" sz="2200" dirty="0" smtClean="0"/>
              <a:t>Affects field strain pops.</a:t>
            </a:r>
          </a:p>
          <a:p>
            <a:pPr lvl="1"/>
            <a:r>
              <a:rPr lang="en-US" sz="2200" dirty="0" smtClean="0"/>
              <a:t>Must vaccinate before infected.</a:t>
            </a:r>
          </a:p>
          <a:p>
            <a:endParaRPr lang="en-AU" sz="2400" dirty="0"/>
          </a:p>
        </p:txBody>
      </p:sp>
      <p:pic>
        <p:nvPicPr>
          <p:cNvPr id="4" name="Picture 2" descr="C:\Users\ChrisMorrow\Documents\Mycoplasma\Photos\Argentina\DSC05966.JPG"/>
          <p:cNvPicPr>
            <a:picLocks noChangeAspect="1" noChangeArrowheads="1"/>
          </p:cNvPicPr>
          <p:nvPr/>
        </p:nvPicPr>
        <p:blipFill rotWithShape="1">
          <a:blip r:embed="rId2"/>
          <a:srcRect l="18714" r="-13489"/>
          <a:stretch/>
        </p:blipFill>
        <p:spPr bwMode="auto">
          <a:xfrm>
            <a:off x="7023766" y="984738"/>
            <a:ext cx="5760000" cy="455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9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6626" y="484632"/>
            <a:ext cx="10564134" cy="1609344"/>
          </a:xfrm>
        </p:spPr>
        <p:txBody>
          <a:bodyPr/>
          <a:lstStyle/>
          <a:p>
            <a:r>
              <a:rPr lang="en-US" dirty="0" smtClean="0"/>
              <a:t>Normal Antibody patterns in </a:t>
            </a:r>
            <a:r>
              <a:rPr lang="en-US" i="1" dirty="0" smtClean="0">
                <a:latin typeface="+mn-lt"/>
              </a:rPr>
              <a:t>ts11/MSH</a:t>
            </a:r>
            <a:r>
              <a:rPr lang="en-US" dirty="0" smtClean="0"/>
              <a:t> vaccinated flocks</a:t>
            </a:r>
            <a:endParaRPr lang="en-AU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03" y="2495768"/>
            <a:ext cx="3889949" cy="3275228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43" y="2442674"/>
            <a:ext cx="3993089" cy="3325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378" y="2495768"/>
            <a:ext cx="3891633" cy="32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all live MG &amp; MS vaccines the same?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445562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– variation in </a:t>
            </a:r>
          </a:p>
          <a:p>
            <a:pPr lvl="1"/>
            <a:r>
              <a:rPr lang="en-US" dirty="0" smtClean="0"/>
              <a:t>Price</a:t>
            </a:r>
          </a:p>
          <a:p>
            <a:pPr lvl="2"/>
            <a:r>
              <a:rPr lang="en-US" dirty="0" smtClean="0"/>
              <a:t>Price of  Vaccine</a:t>
            </a:r>
          </a:p>
          <a:p>
            <a:pPr lvl="2"/>
            <a:r>
              <a:rPr lang="en-US" dirty="0" smtClean="0"/>
              <a:t>Cost of Administration</a:t>
            </a:r>
          </a:p>
          <a:p>
            <a:pPr lvl="1"/>
            <a:r>
              <a:rPr lang="en-US" dirty="0" smtClean="0"/>
              <a:t>Mode of administration</a:t>
            </a:r>
          </a:p>
          <a:p>
            <a:pPr lvl="1"/>
            <a:r>
              <a:rPr lang="en-US" dirty="0" smtClean="0"/>
              <a:t>Presentation, Storage, and cold chain dependence</a:t>
            </a:r>
          </a:p>
          <a:p>
            <a:pPr lvl="1"/>
            <a:r>
              <a:rPr lang="en-US" dirty="0" smtClean="0"/>
              <a:t>Strain dependent properties</a:t>
            </a:r>
          </a:p>
          <a:p>
            <a:pPr lvl="2"/>
            <a:r>
              <a:rPr lang="en-US" dirty="0" smtClean="0"/>
              <a:t>Horizontal transmission</a:t>
            </a:r>
          </a:p>
          <a:p>
            <a:pPr lvl="2"/>
            <a:r>
              <a:rPr lang="en-US" dirty="0" smtClean="0"/>
              <a:t>Vertical transmission</a:t>
            </a:r>
          </a:p>
          <a:p>
            <a:pPr lvl="2"/>
            <a:r>
              <a:rPr lang="en-US" dirty="0" smtClean="0"/>
              <a:t>Residual virulence and Reversion to virulence</a:t>
            </a:r>
          </a:p>
          <a:p>
            <a:pPr lvl="2"/>
            <a:r>
              <a:rPr lang="en-US" dirty="0" smtClean="0"/>
              <a:t>Immunogenicity/Protection</a:t>
            </a:r>
          </a:p>
          <a:p>
            <a:pPr lvl="2"/>
            <a:r>
              <a:rPr lang="en-US" dirty="0" smtClean="0"/>
              <a:t>Antibiotic sensitivity?</a:t>
            </a:r>
          </a:p>
          <a:p>
            <a:pPr lvl="2"/>
            <a:r>
              <a:rPr lang="en-US" dirty="0" smtClean="0"/>
              <a:t>Reason for attenuation</a:t>
            </a:r>
          </a:p>
          <a:p>
            <a:pPr lvl="2"/>
            <a:endParaRPr lang="en-US" dirty="0" smtClean="0"/>
          </a:p>
          <a:p>
            <a:pPr lvl="2"/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Variation in</a:t>
            </a:r>
          </a:p>
          <a:p>
            <a:pPr lvl="1"/>
            <a:r>
              <a:rPr lang="en-US" dirty="0" smtClean="0"/>
              <a:t>Humoral antibody response</a:t>
            </a:r>
          </a:p>
          <a:p>
            <a:pPr lvl="1"/>
            <a:r>
              <a:rPr lang="en-US" dirty="0" smtClean="0"/>
              <a:t>Technical tools to support product</a:t>
            </a:r>
          </a:p>
          <a:p>
            <a:pPr lvl="1"/>
            <a:r>
              <a:rPr lang="en-US" dirty="0" smtClean="0"/>
              <a:t>Ability to assess protection and vaccine administration in non-specialist laboratories</a:t>
            </a:r>
          </a:p>
          <a:p>
            <a:pPr lvl="1"/>
            <a:endParaRPr lang="en-AU" dirty="0"/>
          </a:p>
        </p:txBody>
      </p:sp>
      <p:pic>
        <p:nvPicPr>
          <p:cNvPr id="7" name="Picture 5" descr="Panel_07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308" y="3896591"/>
            <a:ext cx="2101778" cy="29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6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>
          <a:xfrm>
            <a:off x="422032" y="245476"/>
            <a:ext cx="10706216" cy="1609344"/>
          </a:xfrm>
        </p:spPr>
        <p:txBody>
          <a:bodyPr/>
          <a:lstStyle/>
          <a:p>
            <a:r>
              <a:rPr lang="en-US" altLang="en-US" dirty="0" smtClean="0"/>
              <a:t>Indonesia: 2 year result in integration</a:t>
            </a:r>
            <a:endParaRPr lang="en-AU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4377"/>
              </p:ext>
            </p:extLst>
          </p:nvPr>
        </p:nvGraphicFramePr>
        <p:xfrm>
          <a:off x="422032" y="1406771"/>
          <a:ext cx="10832122" cy="52753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263"/>
                <a:gridCol w="2658895"/>
                <a:gridCol w="2842267"/>
                <a:gridCol w="3300697"/>
              </a:tblGrid>
              <a:tr h="65942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Parmeter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Before intervention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(F</a:t>
                      </a:r>
                      <a:r>
                        <a:rPr lang="en-US" sz="1800" baseline="0" dirty="0" smtClean="0"/>
                        <a:t> + </a:t>
                      </a:r>
                      <a:r>
                        <a:rPr lang="en-US" sz="1800" dirty="0" smtClean="0"/>
                        <a:t>Antibiotic)</a:t>
                      </a:r>
                      <a:endParaRPr lang="en-AU" sz="1800" dirty="0" smtClean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After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(MSH and ts-11)</a:t>
                      </a:r>
                      <a:endParaRPr lang="en-AU" sz="1800" dirty="0" smtClean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Disease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Clinical</a:t>
                      </a:r>
                      <a:r>
                        <a:rPr lang="en-US" sz="1800" baseline="0" dirty="0" smtClean="0"/>
                        <a:t> respiratory disease</a:t>
                      </a:r>
                      <a:endParaRPr lang="en-AU" sz="1800" dirty="0" smtClean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 respiratory</a:t>
                      </a:r>
                      <a:r>
                        <a:rPr lang="en-US" sz="1800" baseline="0" dirty="0" smtClean="0"/>
                        <a:t> signs </a:t>
                      </a:r>
                    </a:p>
                    <a:p>
                      <a:r>
                        <a:rPr lang="en-US" sz="1800" baseline="0" dirty="0" smtClean="0"/>
                        <a:t>Less peritonitis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Better livability after vaccination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Saleable DOC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140 Chicks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162 Chicks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15 chicks more than SE</a:t>
                      </a:r>
                      <a:r>
                        <a:rPr lang="en-US" sz="1800" baseline="0" dirty="0" smtClean="0"/>
                        <a:t> Asia Cobb average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Feed per chick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325g/Chick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285g/Chick </a:t>
                      </a:r>
                    </a:p>
                    <a:p>
                      <a:r>
                        <a:rPr lang="en-US" sz="1800" dirty="0" smtClean="0"/>
                        <a:t>Now getting 280g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From beginning</a:t>
                      </a:r>
                      <a:r>
                        <a:rPr lang="en-US" sz="1800" baseline="0" dirty="0" smtClean="0"/>
                        <a:t> of production.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Hatchability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89% peak 84.2%</a:t>
                      </a:r>
                      <a:r>
                        <a:rPr lang="en-US" sz="1800" baseline="0" dirty="0" smtClean="0"/>
                        <a:t> average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92% peak with 89% average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Airsacculitis</a:t>
                      </a:r>
                      <a:r>
                        <a:rPr lang="en-US" sz="1800" baseline="0" dirty="0" smtClean="0"/>
                        <a:t> in pips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&gt;35%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&lt;20% 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Good hatchability</a:t>
                      </a:r>
                      <a:r>
                        <a:rPr lang="en-US" sz="1800" baseline="0" dirty="0" smtClean="0"/>
                        <a:t> now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Antibiotics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Tylosin</a:t>
                      </a:r>
                      <a:r>
                        <a:rPr lang="en-US" sz="1800" baseline="0" dirty="0" smtClean="0"/>
                        <a:t> @ six weeks in lay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None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Some at placement</a:t>
                      </a:r>
                      <a:r>
                        <a:rPr lang="en-US" sz="1800" baseline="0" dirty="0" smtClean="0"/>
                        <a:t> </a:t>
                      </a:r>
                      <a:endParaRPr lang="en-AU" sz="1800" dirty="0"/>
                    </a:p>
                  </a:txBody>
                  <a:tcPr marL="91441" marR="91441"/>
                </a:tc>
              </a:tr>
              <a:tr h="65942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 quality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Improved</a:t>
                      </a:r>
                      <a:r>
                        <a:rPr lang="en-US" sz="1800" baseline="0" dirty="0" smtClean="0"/>
                        <a:t> </a:t>
                      </a:r>
                      <a:endParaRPr lang="en-AU" sz="18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Less customer</a:t>
                      </a:r>
                      <a:r>
                        <a:rPr lang="en-US" sz="1800" baseline="0" dirty="0" smtClean="0"/>
                        <a:t> complaints - Options</a:t>
                      </a:r>
                      <a:endParaRPr lang="en-AU" sz="1800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0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069848" y="189204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 sz="6000" dirty="0" smtClean="0"/>
              <a:t>Indonesia: Cost Benefit (U$D)</a:t>
            </a:r>
            <a:endParaRPr lang="en-AU" altLang="en-US" sz="6000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smtClean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691814"/>
              </p:ext>
            </p:extLst>
          </p:nvPr>
        </p:nvGraphicFramePr>
        <p:xfrm>
          <a:off x="633751" y="1341372"/>
          <a:ext cx="10494497" cy="5516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083"/>
                <a:gridCol w="1569828"/>
                <a:gridCol w="3305721"/>
                <a:gridCol w="3869865"/>
              </a:tblGrid>
              <a:tr h="518128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Treatment</a:t>
                      </a:r>
                      <a:endParaRPr lang="en-AU" sz="16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(F</a:t>
                      </a:r>
                      <a:r>
                        <a:rPr lang="en-US" sz="1600" baseline="0" dirty="0" smtClean="0"/>
                        <a:t> + </a:t>
                      </a:r>
                      <a:r>
                        <a:rPr lang="en-US" sz="1600" dirty="0" smtClean="0"/>
                        <a:t>Antibiotic)</a:t>
                      </a:r>
                      <a:endParaRPr lang="en-AU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Vaccination (MSH and ts-11)</a:t>
                      </a:r>
                      <a:endParaRPr lang="en-AU" sz="1600" dirty="0"/>
                    </a:p>
                  </a:txBody>
                  <a:tcPr marT="45717" marB="45717"/>
                </a:tc>
              </a:tr>
              <a:tr h="518128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Cost of antibiotics</a:t>
                      </a:r>
                      <a:endParaRPr lang="en-AU" sz="16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$100K/year  (800K</a:t>
                      </a:r>
                      <a:r>
                        <a:rPr lang="en-US" sz="1600" baseline="0" dirty="0" smtClean="0"/>
                        <a:t>  Cobb hens)</a:t>
                      </a:r>
                      <a:endParaRPr lang="en-AU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$0</a:t>
                      </a:r>
                      <a:endParaRPr lang="en-AU" sz="1600" dirty="0"/>
                    </a:p>
                  </a:txBody>
                  <a:tcPr marT="45717" marB="45717"/>
                </a:tc>
              </a:tr>
              <a:tr h="518128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Cost of vaccine</a:t>
                      </a:r>
                      <a:r>
                        <a:rPr lang="en-US" sz="1600" baseline="0" dirty="0" smtClean="0"/>
                        <a:t> + Admin</a:t>
                      </a:r>
                      <a:endParaRPr lang="en-AU" sz="16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7c for F strain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+ 3c by eye drop </a:t>
                      </a:r>
                      <a:endParaRPr lang="en-AU" sz="16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25-30c per hen MSH and ts-11 by eye drop</a:t>
                      </a:r>
                      <a:endParaRPr lang="en-AU" sz="1600" dirty="0"/>
                    </a:p>
                  </a:txBody>
                  <a:tcPr marT="45717" marB="45717"/>
                </a:tc>
              </a:tr>
              <a:tr h="370817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Extra production</a:t>
                      </a:r>
                      <a:endParaRPr lang="en-AU" sz="16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+22 extra chicks per hen</a:t>
                      </a:r>
                      <a:endParaRPr lang="en-AU" sz="1600" dirty="0"/>
                    </a:p>
                  </a:txBody>
                  <a:tcPr marT="45717" marB="45717"/>
                </a:tc>
              </a:tr>
              <a:tr h="370817">
                <a:tc gridSpan="2">
                  <a:txBody>
                    <a:bodyPr/>
                    <a:lstStyle/>
                    <a:p>
                      <a:r>
                        <a:rPr lang="en-US" sz="1600" dirty="0" smtClean="0"/>
                        <a:t>Feed (FCR eggs)</a:t>
                      </a:r>
                      <a:endParaRPr lang="en-AU" sz="1600" dirty="0"/>
                    </a:p>
                  </a:txBody>
                  <a:tcPr marT="45717" marB="45717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40g less feed per chick (-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sz="1600" dirty="0" smtClean="0"/>
                        <a:t>%)</a:t>
                      </a:r>
                      <a:endParaRPr lang="en-AU" sz="1600" dirty="0"/>
                    </a:p>
                  </a:txBody>
                  <a:tcPr marT="45717" marB="45717"/>
                </a:tc>
              </a:tr>
              <a:tr h="370817">
                <a:tc gridSpan="2"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Respiratory</a:t>
                      </a:r>
                      <a:r>
                        <a:rPr lang="en-US" sz="1600" b="1" baseline="0" dirty="0" smtClean="0"/>
                        <a:t> disease</a:t>
                      </a:r>
                      <a:endParaRPr lang="en-AU" sz="1600" b="1" dirty="0"/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respiratory disease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Less peritonitis in lay</a:t>
                      </a:r>
                      <a:endParaRPr lang="en-A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17">
                <a:tc gridSpan="2">
                  <a:txBody>
                    <a:bodyPr/>
                    <a:lstStyle/>
                    <a:p>
                      <a:r>
                        <a:rPr lang="en-US" sz="1600" b="1" dirty="0" smtClean="0"/>
                        <a:t>Calculation</a:t>
                      </a:r>
                      <a:endParaRPr lang="en-AU" sz="1600" b="1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per Hen Profit (No broiler effects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AU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Extra Revenue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Chicks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25-50c sale price × 22 chicks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 $5.5 to $11.00 per hen 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18128">
                <a:tc>
                  <a:txBody>
                    <a:bodyPr/>
                    <a:lstStyle/>
                    <a:p>
                      <a:pPr algn="l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Extra Cost</a:t>
                      </a:r>
                      <a:endParaRPr lang="en-A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 </a:t>
                      </a:r>
                      <a:endParaRPr lang="en-A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(70c per kg × 0.67 kg/hen)</a:t>
                      </a:r>
                    </a:p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[162 × 285-140 × 325 g]</a:t>
                      </a:r>
                      <a:endParaRPr lang="en-A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+$0.47 per hen</a:t>
                      </a:r>
                      <a:endParaRPr lang="en-A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17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Cost Saving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Antibiotics</a:t>
                      </a:r>
                      <a:endParaRPr lang="en-AU" sz="1600" dirty="0" smtClean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$100K/800K hens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  $0.16 per hen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17">
                <a:tc>
                  <a:txBody>
                    <a:bodyPr/>
                    <a:lstStyle/>
                    <a:p>
                      <a:pPr algn="l"/>
                      <a:r>
                        <a:rPr lang="en-AU" sz="1600" dirty="0" smtClean="0"/>
                        <a:t>Extra Cost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Vaccine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(28c</a:t>
                      </a:r>
                      <a:r>
                        <a:rPr lang="en-US" sz="1600" baseline="0" dirty="0" smtClean="0"/>
                        <a:t> – 10c) per hen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− $0.18  per hen</a:t>
                      </a:r>
                      <a:endParaRPr lang="en-AU" sz="1600" dirty="0"/>
                    </a:p>
                  </a:txBody>
                  <a:tcPr marT="45717" marB="45717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17"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Total Extra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profit 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+ $5.95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to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 $11.45  per Hen</a:t>
                      </a:r>
                      <a:endParaRPr lang="en-A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9968" y="2121408"/>
            <a:ext cx="6978279" cy="40507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Live vaccines</a:t>
            </a:r>
            <a:r>
              <a:rPr lang="en-AU" sz="3200" dirty="0" smtClean="0"/>
              <a:t> </a:t>
            </a:r>
          </a:p>
          <a:p>
            <a:pPr lvl="1"/>
            <a:r>
              <a:rPr lang="en-US" sz="2800" dirty="0" smtClean="0"/>
              <a:t>Breeders</a:t>
            </a:r>
          </a:p>
          <a:p>
            <a:pPr lvl="1"/>
            <a:r>
              <a:rPr lang="en-US" sz="2800" dirty="0" smtClean="0"/>
              <a:t>Layers</a:t>
            </a:r>
          </a:p>
          <a:p>
            <a:r>
              <a:rPr lang="en-US" sz="3000" dirty="0" smtClean="0"/>
              <a:t>Forget MG and MS</a:t>
            </a:r>
          </a:p>
          <a:p>
            <a:pPr lvl="1"/>
            <a:endParaRPr lang="en-US" sz="2800" dirty="0" smtClean="0"/>
          </a:p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0" y="1653702"/>
            <a:ext cx="3699779" cy="5321030"/>
          </a:xfrm>
          <a:prstGeom prst="rect">
            <a:avLst/>
          </a:prstGeom>
        </p:spPr>
      </p:pic>
      <p:pic>
        <p:nvPicPr>
          <p:cNvPr id="5" name="Picture 7" descr="Panel_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4953" y="1603358"/>
            <a:ext cx="3706241" cy="53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130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43417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Biological</a:t>
            </a:r>
          </a:p>
          <a:p>
            <a:pPr lvl="1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Respiratory, Reproductive (EAA), Systemic (IS) </a:t>
            </a:r>
          </a:p>
          <a:p>
            <a:pPr lvl="1"/>
            <a:r>
              <a:rPr lang="en-US" dirty="0" smtClean="0"/>
              <a:t>Production inefficiencies (Chronic infection)</a:t>
            </a:r>
          </a:p>
          <a:p>
            <a:pPr lvl="2"/>
            <a:r>
              <a:rPr lang="en-US" dirty="0" smtClean="0"/>
              <a:t>Broilers</a:t>
            </a:r>
          </a:p>
          <a:p>
            <a:pPr lvl="3"/>
            <a:r>
              <a:rPr lang="en-US" dirty="0" smtClean="0"/>
              <a:t>Antibiotic dependence </a:t>
            </a:r>
          </a:p>
          <a:p>
            <a:pPr lvl="3"/>
            <a:r>
              <a:rPr lang="en-US" dirty="0" smtClean="0"/>
              <a:t>FCR feed into live weight</a:t>
            </a:r>
          </a:p>
          <a:p>
            <a:pPr lvl="2"/>
            <a:r>
              <a:rPr lang="en-US" dirty="0" smtClean="0"/>
              <a:t>Layers and breeders</a:t>
            </a:r>
          </a:p>
          <a:p>
            <a:pPr lvl="3"/>
            <a:r>
              <a:rPr lang="en-US" dirty="0" smtClean="0"/>
              <a:t>Output</a:t>
            </a:r>
          </a:p>
          <a:p>
            <a:pPr lvl="3"/>
            <a:r>
              <a:rPr lang="en-US" dirty="0" smtClean="0"/>
              <a:t>Antibiotic dependence </a:t>
            </a:r>
          </a:p>
          <a:p>
            <a:pPr lvl="3"/>
            <a:r>
              <a:rPr lang="en-US" dirty="0" smtClean="0"/>
              <a:t>FCR feed into eggs  </a:t>
            </a:r>
          </a:p>
          <a:p>
            <a:r>
              <a:rPr lang="en-US" dirty="0" smtClean="0"/>
              <a:t>Commercial</a:t>
            </a:r>
          </a:p>
          <a:p>
            <a:pPr lvl="1"/>
            <a:r>
              <a:rPr lang="en-US" dirty="0" smtClean="0"/>
              <a:t>Export </a:t>
            </a:r>
          </a:p>
          <a:p>
            <a:pPr lvl="1"/>
            <a:r>
              <a:rPr lang="en-US" dirty="0" smtClean="0"/>
              <a:t>Local (especially in non integrated production systems) </a:t>
            </a:r>
          </a:p>
          <a:p>
            <a:pPr lvl="2"/>
            <a:r>
              <a:rPr lang="en-US" dirty="0" smtClean="0"/>
              <a:t>Maternal antibody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46" y="2636216"/>
            <a:ext cx="2874223" cy="1921904"/>
          </a:xfrm>
          <a:prstGeom prst="rect">
            <a:avLst/>
          </a:prstGeom>
        </p:spPr>
      </p:pic>
      <p:pic>
        <p:nvPicPr>
          <p:cNvPr id="5" name="Picture 11" descr="gteggs2"/>
          <p:cNvPicPr>
            <a:picLocks noChangeAspect="1" noChangeArrowheads="1"/>
          </p:cNvPicPr>
          <p:nvPr/>
        </p:nvPicPr>
        <p:blipFill rotWithShape="1">
          <a:blip r:embed="rId3"/>
          <a:srcRect l="27760" t="-6" r="33882" b="37666"/>
          <a:stretch/>
        </p:blipFill>
        <p:spPr>
          <a:xfrm>
            <a:off x="9137346" y="-1647"/>
            <a:ext cx="2874223" cy="2429403"/>
          </a:xfrm>
          <a:prstGeom prst="rect">
            <a:avLst/>
          </a:prstGeom>
          <a:noFill/>
        </p:spPr>
      </p:pic>
      <p:pic>
        <p:nvPicPr>
          <p:cNvPr id="6" name="Picture 5" descr="~AUT0001"/>
          <p:cNvPicPr>
            <a:picLocks noChangeAspect="1" noChangeArrowheads="1"/>
          </p:cNvPicPr>
          <p:nvPr/>
        </p:nvPicPr>
        <p:blipFill>
          <a:blip r:embed="rId4"/>
          <a:srcRect l="3152" t="2606"/>
          <a:stretch>
            <a:fillRect/>
          </a:stretch>
        </p:blipFill>
        <p:spPr bwMode="auto">
          <a:xfrm rot="5400000">
            <a:off x="5722717" y="-794361"/>
            <a:ext cx="2454015" cy="401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85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41148"/>
            <a:ext cx="10058400" cy="1609344"/>
          </a:xfrm>
        </p:spPr>
        <p:txBody>
          <a:bodyPr/>
          <a:lstStyle/>
          <a:p>
            <a:r>
              <a:rPr lang="en-US" dirty="0" smtClean="0"/>
              <a:t>Effects in commercial chickens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5457" y="1108713"/>
          <a:ext cx="11198471" cy="560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9"/>
                <a:gridCol w="2397876"/>
                <a:gridCol w="2747367"/>
                <a:gridCol w="2956369"/>
              </a:tblGrid>
              <a:tr h="915436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MG infected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(strain dependent)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strain vaccinated (Never used in Breeders</a:t>
                      </a:r>
                      <a:r>
                        <a:rPr lang="en-US" baseline="0" dirty="0" smtClean="0"/>
                        <a:t> in USA)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MS infected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(very strain dependent)</a:t>
                      </a:r>
                      <a:endParaRPr lang="en-AU" dirty="0" smtClean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Overt respiratory disease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by itself in lab setting</a:t>
                      </a:r>
                      <a:endParaRPr lang="en-AU" dirty="0"/>
                    </a:p>
                  </a:txBody>
                  <a:tcPr/>
                </a:tc>
              </a:tr>
              <a:tr h="915436">
                <a:tc>
                  <a:txBody>
                    <a:bodyPr/>
                    <a:lstStyle/>
                    <a:p>
                      <a:r>
                        <a:rPr lang="en-US" dirty="0" smtClean="0"/>
                        <a:t>Layers – chronic effects on egg production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to 20</a:t>
                      </a:r>
                      <a:r>
                        <a:rPr lang="en-US" baseline="0" dirty="0" smtClean="0"/>
                        <a:t> eggs/hen less than free flocks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eggs less than free flocks (Carpenter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et al </a:t>
                      </a:r>
                      <a:r>
                        <a:rPr lang="en-US" baseline="0" dirty="0" smtClean="0"/>
                        <a:t>1981)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10 eggs/hen less than</a:t>
                      </a:r>
                      <a:r>
                        <a:rPr lang="en-US" baseline="0" dirty="0" smtClean="0"/>
                        <a:t> free flocks (3 eggs BB)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 in 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 drop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 drop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Hatchability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pips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airsacculitis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transmission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increased pips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airsacculitis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FCR of egg</a:t>
                      </a:r>
                      <a:r>
                        <a:rPr lang="en-US" baseline="0" dirty="0" smtClean="0"/>
                        <a:t> production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but p</a:t>
                      </a:r>
                      <a:r>
                        <a:rPr lang="en-US" dirty="0" smtClean="0"/>
                        <a:t>robable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but probable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 more seen</a:t>
                      </a:r>
                      <a:r>
                        <a:rPr lang="en-US" baseline="0" dirty="0" smtClean="0"/>
                        <a:t> in vaccine responses assessments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Progeny</a:t>
                      </a:r>
                      <a:r>
                        <a:rPr lang="en-US" baseline="0" dirty="0" smtClean="0"/>
                        <a:t> CRD and meat FCR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especially with </a:t>
                      </a:r>
                      <a:r>
                        <a:rPr lang="en-US" dirty="0" err="1" smtClean="0"/>
                        <a:t>LaSota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in synergistic situations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Infectious synovitis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strains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Peritonitis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EAA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11832" y="1061721"/>
            <a:ext cx="2617470" cy="5703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 rot="16200000">
            <a:off x="8903970" y="2488811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adapted from </a:t>
            </a:r>
            <a:r>
              <a:rPr lang="en-US" altLang="en-US" dirty="0" err="1" smtClean="0"/>
              <a:t>Stipkovits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 err="1"/>
              <a:t>Kempf</a:t>
            </a:r>
            <a:r>
              <a:rPr lang="en-US" altLang="en-US" dirty="0"/>
              <a:t> 1996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5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41148"/>
            <a:ext cx="10058400" cy="1609344"/>
          </a:xfrm>
        </p:spPr>
        <p:txBody>
          <a:bodyPr/>
          <a:lstStyle/>
          <a:p>
            <a:r>
              <a:rPr lang="en-US" dirty="0" smtClean="0"/>
              <a:t>Effects in commercial chickens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922301"/>
              </p:ext>
            </p:extLst>
          </p:nvPr>
        </p:nvGraphicFramePr>
        <p:xfrm>
          <a:off x="235457" y="1108713"/>
          <a:ext cx="11198471" cy="5609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9"/>
                <a:gridCol w="2397876"/>
                <a:gridCol w="2747367"/>
                <a:gridCol w="2956369"/>
              </a:tblGrid>
              <a:tr h="915436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MG infected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(strain dependent)</a:t>
                      </a:r>
                      <a:endParaRPr lang="en-AU" dirty="0" smtClean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 strain vaccinated (Never used in Breeders</a:t>
                      </a:r>
                      <a:r>
                        <a:rPr lang="en-US" baseline="0" dirty="0" smtClean="0"/>
                        <a:t> in USA)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MS infected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(very strain dependent)</a:t>
                      </a:r>
                      <a:endParaRPr lang="en-AU" dirty="0" smtClean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Overt respiratory disease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</a:t>
                      </a:r>
                      <a:r>
                        <a:rPr lang="en-US" baseline="0" dirty="0" smtClean="0"/>
                        <a:t> by itself in lab setting</a:t>
                      </a:r>
                      <a:endParaRPr lang="en-AU" dirty="0"/>
                    </a:p>
                  </a:txBody>
                  <a:tcPr/>
                </a:tc>
              </a:tr>
              <a:tr h="915436">
                <a:tc>
                  <a:txBody>
                    <a:bodyPr/>
                    <a:lstStyle/>
                    <a:p>
                      <a:r>
                        <a:rPr lang="en-US" dirty="0" smtClean="0"/>
                        <a:t>Layers – chronic effects on egg production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to 20</a:t>
                      </a:r>
                      <a:r>
                        <a:rPr lang="en-US" baseline="0" dirty="0" smtClean="0"/>
                        <a:t> eggs/hen less than free flocks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eggs less than free flocks (Carpenter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i="1" baseline="0" dirty="0" smtClean="0"/>
                        <a:t>et al </a:t>
                      </a:r>
                      <a:r>
                        <a:rPr lang="en-US" baseline="0" dirty="0" smtClean="0"/>
                        <a:t>1981)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to 10 eggs/hen less than</a:t>
                      </a:r>
                      <a:r>
                        <a:rPr lang="en-US" baseline="0" dirty="0" smtClean="0"/>
                        <a:t> free flocks (3 eggs BB)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 in lay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 drop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Protected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Egg drop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Hatchability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Increased pips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airsacculitis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transmission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increased pips</a:t>
                      </a:r>
                      <a:r>
                        <a:rPr lang="en-US" baseline="0" dirty="0" smtClean="0"/>
                        <a:t> with </a:t>
                      </a:r>
                      <a:r>
                        <a:rPr lang="en-US" baseline="0" dirty="0" err="1" smtClean="0"/>
                        <a:t>airsacculitis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FCR of egg</a:t>
                      </a:r>
                      <a:r>
                        <a:rPr lang="en-US" baseline="0" dirty="0" smtClean="0"/>
                        <a:t> production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but p</a:t>
                      </a:r>
                      <a:r>
                        <a:rPr lang="en-US" dirty="0" smtClean="0"/>
                        <a:t>robable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r>
                        <a:rPr lang="en-US" baseline="0" dirty="0" smtClean="0"/>
                        <a:t> but probable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4% more seen</a:t>
                      </a:r>
                      <a:r>
                        <a:rPr lang="en-US" baseline="0" dirty="0" smtClean="0"/>
                        <a:t> in vaccine responses assessments</a:t>
                      </a:r>
                      <a:endParaRPr lang="en-AU" dirty="0"/>
                    </a:p>
                  </a:txBody>
                  <a:tcPr/>
                </a:tc>
              </a:tr>
              <a:tr h="640805">
                <a:tc>
                  <a:txBody>
                    <a:bodyPr/>
                    <a:lstStyle/>
                    <a:p>
                      <a:r>
                        <a:rPr lang="en-US" dirty="0" smtClean="0"/>
                        <a:t>Progeny</a:t>
                      </a:r>
                      <a:r>
                        <a:rPr lang="en-US" baseline="0" dirty="0" smtClean="0"/>
                        <a:t> CRD and meat FCR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especially with </a:t>
                      </a:r>
                      <a:r>
                        <a:rPr lang="en-US" dirty="0" err="1" smtClean="0"/>
                        <a:t>LaSota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in synergistic situations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Infectious synovitis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r>
                        <a:rPr lang="en-US" baseline="0" dirty="0" smtClean="0"/>
                        <a:t> strains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Peritonitis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Unlikely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</a:t>
                      </a:r>
                      <a:endParaRPr lang="en-AU" dirty="0"/>
                    </a:p>
                  </a:txBody>
                  <a:tcPr/>
                </a:tc>
              </a:tr>
              <a:tr h="371260">
                <a:tc>
                  <a:txBody>
                    <a:bodyPr/>
                    <a:lstStyle/>
                    <a:p>
                      <a:r>
                        <a:rPr lang="en-US" dirty="0" smtClean="0"/>
                        <a:t>EAA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8903970" y="2488811"/>
            <a:ext cx="542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adapted from </a:t>
            </a:r>
            <a:r>
              <a:rPr lang="en-US" altLang="en-US" dirty="0" err="1" smtClean="0"/>
              <a:t>Stipkovits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 err="1"/>
              <a:t>Kempf</a:t>
            </a:r>
            <a:r>
              <a:rPr lang="en-US" altLang="en-US" dirty="0"/>
              <a:t> 1996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316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Mycoplasma must be controlled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43108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Freedom (Kill Positives)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Susceptible population</a:t>
            </a:r>
          </a:p>
          <a:p>
            <a:r>
              <a:rPr lang="en-US" sz="4000" dirty="0" smtClean="0"/>
              <a:t>Antibiotics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Acquired resistance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Cost</a:t>
            </a:r>
            <a:endParaRPr lang="en-US" sz="3800" dirty="0" smtClean="0"/>
          </a:p>
          <a:p>
            <a:r>
              <a:rPr lang="en-US" sz="4000" dirty="0" smtClean="0"/>
              <a:t>Killed vaccines 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Humoral antibody</a:t>
            </a:r>
          </a:p>
          <a:p>
            <a:r>
              <a:rPr lang="en-US" sz="4000" dirty="0" smtClean="0"/>
              <a:t>Live vaccines</a:t>
            </a:r>
          </a:p>
          <a:p>
            <a:pPr lvl="1"/>
            <a:r>
              <a:rPr lang="en-US" sz="3800" dirty="0" smtClean="0">
                <a:solidFill>
                  <a:srgbClr val="92D050"/>
                </a:solidFill>
              </a:rPr>
              <a:t>Mucosal immunity</a:t>
            </a:r>
          </a:p>
          <a:p>
            <a:r>
              <a:rPr lang="en-US" sz="4000" dirty="0" smtClean="0"/>
              <a:t>Combinations</a:t>
            </a:r>
          </a:p>
          <a:p>
            <a:pPr lvl="1"/>
            <a:r>
              <a:rPr lang="en-US" sz="3800" dirty="0" smtClean="0">
                <a:solidFill>
                  <a:srgbClr val="FF0000"/>
                </a:solidFill>
              </a:rPr>
              <a:t>Incompatibilities</a:t>
            </a:r>
            <a:endParaRPr lang="en-AU" sz="38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14133" y="1682736"/>
            <a:ext cx="2071702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Antibiotic</a:t>
            </a:r>
            <a:endParaRPr lang="en-AU" sz="2000" b="1" dirty="0"/>
          </a:p>
        </p:txBody>
      </p:sp>
      <p:sp>
        <p:nvSpPr>
          <p:cNvPr id="5" name="Oval 4"/>
          <p:cNvSpPr/>
          <p:nvPr/>
        </p:nvSpPr>
        <p:spPr>
          <a:xfrm>
            <a:off x="9493256" y="1682736"/>
            <a:ext cx="2071702" cy="17859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Live</a:t>
            </a:r>
          </a:p>
          <a:p>
            <a:pPr algn="ctr"/>
            <a:r>
              <a:rPr lang="en-US" sz="2000" b="1" dirty="0" smtClean="0"/>
              <a:t>Vaccines</a:t>
            </a:r>
            <a:endParaRPr lang="en-AU" sz="2000" b="1" dirty="0"/>
          </a:p>
        </p:txBody>
      </p:sp>
      <p:sp>
        <p:nvSpPr>
          <p:cNvPr id="6" name="Oval 5"/>
          <p:cNvSpPr/>
          <p:nvPr/>
        </p:nvSpPr>
        <p:spPr>
          <a:xfrm>
            <a:off x="9493256" y="4611694"/>
            <a:ext cx="2071702" cy="1785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Freedom</a:t>
            </a:r>
            <a:endParaRPr lang="en-AU" sz="20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314133" y="4611694"/>
            <a:ext cx="2071702" cy="178595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Killed vaccines</a:t>
            </a:r>
            <a:endParaRPr lang="en-AU" sz="20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135670" y="4183066"/>
            <a:ext cx="471490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78414" y="404019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ultiply 10"/>
          <p:cNvSpPr/>
          <p:nvPr/>
        </p:nvSpPr>
        <p:spPr>
          <a:xfrm>
            <a:off x="9228873" y="4139580"/>
            <a:ext cx="2509025" cy="28658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Multiply 11"/>
          <p:cNvSpPr/>
          <p:nvPr/>
        </p:nvSpPr>
        <p:spPr>
          <a:xfrm>
            <a:off x="5063273" y="4164980"/>
            <a:ext cx="2509025" cy="28658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Multiply 13"/>
          <p:cNvSpPr/>
          <p:nvPr/>
        </p:nvSpPr>
        <p:spPr>
          <a:xfrm>
            <a:off x="7276847" y="1318439"/>
            <a:ext cx="2430965" cy="261048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0" name="Group 19"/>
          <p:cNvGrpSpPr/>
          <p:nvPr/>
        </p:nvGrpSpPr>
        <p:grpSpPr>
          <a:xfrm>
            <a:off x="9493256" y="3185594"/>
            <a:ext cx="2104326" cy="1910410"/>
            <a:chOff x="9493256" y="3185594"/>
            <a:chExt cx="2104326" cy="1910410"/>
          </a:xfrm>
        </p:grpSpPr>
        <p:sp>
          <p:nvSpPr>
            <p:cNvPr id="19" name="TextBox 18"/>
            <p:cNvSpPr txBox="1"/>
            <p:nvPr/>
          </p:nvSpPr>
          <p:spPr>
            <a:xfrm>
              <a:off x="9890977" y="3233956"/>
              <a:ext cx="111869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500" dirty="0" smtClean="0">
                  <a:solidFill>
                    <a:srgbClr val="92D050"/>
                  </a:solidFill>
                  <a:sym typeface="Wingdings" panose="05000000000000000000" pitchFamily="2" charset="2"/>
                </a:rPr>
                <a:t></a:t>
              </a:r>
              <a:endParaRPr lang="en-AU" sz="11500" dirty="0">
                <a:solidFill>
                  <a:srgbClr val="92D050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9493256" y="3185594"/>
              <a:ext cx="2104326" cy="1448891"/>
              <a:chOff x="9493256" y="3185594"/>
              <a:chExt cx="2104326" cy="144889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493256" y="3185594"/>
                <a:ext cx="20635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Breeders, Layers</a:t>
                </a:r>
                <a:endParaRPr lang="en-AU" sz="2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9533987" y="4234375"/>
                <a:ext cx="20635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</a:rPr>
                  <a:t>GPs, Broilers</a:t>
                </a:r>
                <a:endParaRPr lang="en-AU" sz="2000" b="1" dirty="0">
                  <a:solidFill>
                    <a:srgbClr val="0070C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11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usage creates resistance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0533" y="2160320"/>
            <a:ext cx="3122580" cy="4050792"/>
          </a:xfrm>
        </p:spPr>
        <p:txBody>
          <a:bodyPr/>
          <a:lstStyle/>
          <a:p>
            <a:r>
              <a:rPr lang="en-US" dirty="0" smtClean="0"/>
              <a:t>Not sustainable</a:t>
            </a:r>
          </a:p>
          <a:p>
            <a:pPr lvl="1"/>
            <a:r>
              <a:rPr lang="en-US" dirty="0" smtClean="0"/>
              <a:t>The more you use the more you lose</a:t>
            </a:r>
          </a:p>
          <a:p>
            <a:pPr lvl="1"/>
            <a:r>
              <a:rPr lang="en-US" dirty="0" smtClean="0"/>
              <a:t>May be in non target organisms</a:t>
            </a:r>
          </a:p>
          <a:p>
            <a:r>
              <a:rPr lang="en-US" dirty="0" smtClean="0"/>
              <a:t>Customer don’t wont</a:t>
            </a:r>
          </a:p>
          <a:p>
            <a:pPr lvl="1"/>
            <a:r>
              <a:rPr lang="en-US" dirty="0" smtClean="0"/>
              <a:t>Frenzy over </a:t>
            </a:r>
            <a:r>
              <a:rPr lang="en-US" dirty="0" err="1" smtClean="0"/>
              <a:t>Colistin</a:t>
            </a:r>
            <a:r>
              <a:rPr lang="en-US" dirty="0" smtClean="0"/>
              <a:t> resistance emergence</a:t>
            </a:r>
          </a:p>
          <a:p>
            <a:pPr lvl="1"/>
            <a:r>
              <a:rPr lang="en-US" dirty="0" smtClean="0"/>
              <a:t>Technical issues are not important anymore.  </a:t>
            </a:r>
            <a:br>
              <a:rPr lang="en-US" dirty="0" smtClean="0"/>
            </a:br>
            <a:r>
              <a:rPr lang="en-US" dirty="0" smtClean="0"/>
              <a:t>The battle is lost.</a:t>
            </a:r>
          </a:p>
        </p:txBody>
      </p:sp>
      <p:pic>
        <p:nvPicPr>
          <p:cNvPr id="5" name="Picture 4" descr="Antibiotics in eggs o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52" y="2271178"/>
            <a:ext cx="5379946" cy="37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Free Definition (Broilers)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837640"/>
              </p:ext>
            </p:extLst>
          </p:nvPr>
        </p:nvGraphicFramePr>
        <p:xfrm>
          <a:off x="1069975" y="2120900"/>
          <a:ext cx="100584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4074"/>
                <a:gridCol w="1969477"/>
                <a:gridCol w="1955409"/>
                <a:gridCol w="1955410"/>
                <a:gridCol w="27440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Therapeutics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Growth promoters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Ionophores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OK but no longer antibiotic free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– considered antibiotic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Coccidiosis vaccination or chemicals in broilers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Mycoplasma Freedom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EU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 variation</a:t>
                      </a:r>
                      <a:r>
                        <a:rPr lang="en-US" baseline="0" dirty="0" smtClean="0"/>
                        <a:t> in use between</a:t>
                      </a:r>
                      <a:r>
                        <a:rPr lang="en-US" dirty="0" smtClean="0"/>
                        <a:t> countries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problem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 control is important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ROW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definition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problem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Mycoplasma</a:t>
                      </a:r>
                      <a:r>
                        <a:rPr lang="en-US" baseline="0" dirty="0" smtClean="0"/>
                        <a:t> control by antibiotics in some areas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Australia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OK but no antibiotic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free (except</a:t>
                      </a:r>
                      <a:r>
                        <a:rPr lang="en-US" baseline="0" dirty="0" smtClean="0"/>
                        <a:t> organic)</a:t>
                      </a:r>
                      <a:endParaRPr lang="en-A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Legal</a:t>
                      </a:r>
                      <a:r>
                        <a:rPr lang="en-US" baseline="0" dirty="0" smtClean="0"/>
                        <a:t> but certain customers restrict use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problem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Mycoplasma control by  live vaccination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Kinetics </a:t>
            </a:r>
            <a:r>
              <a:rPr lang="en-US" dirty="0"/>
              <a:t>of </a:t>
            </a:r>
            <a:r>
              <a:rPr lang="en-US" dirty="0" smtClean="0"/>
              <a:t>Vaccine strain infection </a:t>
            </a:r>
            <a:r>
              <a:rPr lang="en-US" dirty="0"/>
              <a:t>and development of </a:t>
            </a:r>
            <a:r>
              <a:rPr lang="en-US" dirty="0" smtClean="0"/>
              <a:t>immunity (Concept)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66055"/>
              </p:ext>
            </p:extLst>
          </p:nvPr>
        </p:nvGraphicFramePr>
        <p:xfrm>
          <a:off x="1069848" y="1469579"/>
          <a:ext cx="10058400" cy="56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Rectangle 24"/>
          <p:cNvSpPr/>
          <p:nvPr/>
        </p:nvSpPr>
        <p:spPr>
          <a:xfrm>
            <a:off x="1969734" y="1596126"/>
            <a:ext cx="4285593" cy="46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6257721" y="1599375"/>
            <a:ext cx="4285593" cy="4630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2047009" y="1662365"/>
            <a:ext cx="8400011" cy="4566985"/>
            <a:chOff x="2047009" y="1662365"/>
            <a:chExt cx="8400011" cy="4566985"/>
          </a:xfrm>
        </p:grpSpPr>
        <p:sp>
          <p:nvSpPr>
            <p:cNvPr id="7" name="Freeform 6"/>
            <p:cNvSpPr/>
            <p:nvPr/>
          </p:nvSpPr>
          <p:spPr>
            <a:xfrm>
              <a:off x="2047009" y="1662365"/>
              <a:ext cx="8188036" cy="4551399"/>
            </a:xfrm>
            <a:custGeom>
              <a:avLst/>
              <a:gdLst>
                <a:gd name="connsiteX0" fmla="*/ 0 w 8188036"/>
                <a:gd name="connsiteY0" fmla="*/ 4551399 h 4551399"/>
                <a:gd name="connsiteX1" fmla="*/ 187036 w 8188036"/>
                <a:gd name="connsiteY1" fmla="*/ 4457880 h 4551399"/>
                <a:gd name="connsiteX2" fmla="*/ 374073 w 8188036"/>
                <a:gd name="connsiteY2" fmla="*/ 4312408 h 4551399"/>
                <a:gd name="connsiteX3" fmla="*/ 519546 w 8188036"/>
                <a:gd name="connsiteY3" fmla="*/ 3927944 h 4551399"/>
                <a:gd name="connsiteX4" fmla="*/ 685800 w 8188036"/>
                <a:gd name="connsiteY4" fmla="*/ 3366835 h 4551399"/>
                <a:gd name="connsiteX5" fmla="*/ 1153391 w 8188036"/>
                <a:gd name="connsiteY5" fmla="*/ 2203053 h 4551399"/>
                <a:gd name="connsiteX6" fmla="*/ 1485900 w 8188036"/>
                <a:gd name="connsiteY6" fmla="*/ 945753 h 4551399"/>
                <a:gd name="connsiteX7" fmla="*/ 1652155 w 8188036"/>
                <a:gd name="connsiteY7" fmla="*/ 426208 h 4551399"/>
                <a:gd name="connsiteX8" fmla="*/ 1756064 w 8188036"/>
                <a:gd name="connsiteY8" fmla="*/ 114480 h 4551399"/>
                <a:gd name="connsiteX9" fmla="*/ 1911927 w 8188036"/>
                <a:gd name="connsiteY9" fmla="*/ 180 h 4551399"/>
                <a:gd name="connsiteX10" fmla="*/ 2057400 w 8188036"/>
                <a:gd name="connsiteY10" fmla="*/ 135262 h 4551399"/>
                <a:gd name="connsiteX11" fmla="*/ 2150918 w 8188036"/>
                <a:gd name="connsiteY11" fmla="*/ 415817 h 4551399"/>
                <a:gd name="connsiteX12" fmla="*/ 2202873 w 8188036"/>
                <a:gd name="connsiteY12" fmla="*/ 654808 h 4551399"/>
                <a:gd name="connsiteX13" fmla="*/ 2441864 w 8188036"/>
                <a:gd name="connsiteY13" fmla="*/ 1299044 h 4551399"/>
                <a:gd name="connsiteX14" fmla="*/ 2628900 w 8188036"/>
                <a:gd name="connsiteY14" fmla="*/ 1579599 h 4551399"/>
                <a:gd name="connsiteX15" fmla="*/ 2878282 w 8188036"/>
                <a:gd name="connsiteY15" fmla="*/ 1725071 h 4551399"/>
                <a:gd name="connsiteX16" fmla="*/ 3086100 w 8188036"/>
                <a:gd name="connsiteY16" fmla="*/ 1808199 h 4551399"/>
                <a:gd name="connsiteX17" fmla="*/ 8167255 w 8188036"/>
                <a:gd name="connsiteY17" fmla="*/ 1818590 h 4551399"/>
                <a:gd name="connsiteX18" fmla="*/ 8188036 w 8188036"/>
                <a:gd name="connsiteY18" fmla="*/ 1818590 h 4551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8036" h="4551399">
                  <a:moveTo>
                    <a:pt x="0" y="4551399"/>
                  </a:moveTo>
                  <a:cubicBezTo>
                    <a:pt x="62345" y="4524555"/>
                    <a:pt x="124691" y="4497712"/>
                    <a:pt x="187036" y="4457880"/>
                  </a:cubicBezTo>
                  <a:cubicBezTo>
                    <a:pt x="249382" y="4418048"/>
                    <a:pt x="318655" y="4400731"/>
                    <a:pt x="374073" y="4312408"/>
                  </a:cubicBezTo>
                  <a:cubicBezTo>
                    <a:pt x="429491" y="4224085"/>
                    <a:pt x="467592" y="4085539"/>
                    <a:pt x="519546" y="3927944"/>
                  </a:cubicBezTo>
                  <a:cubicBezTo>
                    <a:pt x="571500" y="3770349"/>
                    <a:pt x="580159" y="3654317"/>
                    <a:pt x="685800" y="3366835"/>
                  </a:cubicBezTo>
                  <a:cubicBezTo>
                    <a:pt x="791441" y="3079353"/>
                    <a:pt x="1020041" y="2606567"/>
                    <a:pt x="1153391" y="2203053"/>
                  </a:cubicBezTo>
                  <a:cubicBezTo>
                    <a:pt x="1286741" y="1799539"/>
                    <a:pt x="1402773" y="1241894"/>
                    <a:pt x="1485900" y="945753"/>
                  </a:cubicBezTo>
                  <a:cubicBezTo>
                    <a:pt x="1569027" y="649612"/>
                    <a:pt x="1607128" y="564753"/>
                    <a:pt x="1652155" y="426208"/>
                  </a:cubicBezTo>
                  <a:cubicBezTo>
                    <a:pt x="1697182" y="287663"/>
                    <a:pt x="1712769" y="185485"/>
                    <a:pt x="1756064" y="114480"/>
                  </a:cubicBezTo>
                  <a:cubicBezTo>
                    <a:pt x="1799359" y="43475"/>
                    <a:pt x="1861704" y="-3284"/>
                    <a:pt x="1911927" y="180"/>
                  </a:cubicBezTo>
                  <a:cubicBezTo>
                    <a:pt x="1962150" y="3644"/>
                    <a:pt x="2017568" y="65989"/>
                    <a:pt x="2057400" y="135262"/>
                  </a:cubicBezTo>
                  <a:cubicBezTo>
                    <a:pt x="2097232" y="204535"/>
                    <a:pt x="2126673" y="329226"/>
                    <a:pt x="2150918" y="415817"/>
                  </a:cubicBezTo>
                  <a:cubicBezTo>
                    <a:pt x="2175164" y="502408"/>
                    <a:pt x="2154382" y="507603"/>
                    <a:pt x="2202873" y="654808"/>
                  </a:cubicBezTo>
                  <a:cubicBezTo>
                    <a:pt x="2251364" y="802012"/>
                    <a:pt x="2370860" y="1144912"/>
                    <a:pt x="2441864" y="1299044"/>
                  </a:cubicBezTo>
                  <a:cubicBezTo>
                    <a:pt x="2512868" y="1453176"/>
                    <a:pt x="2556164" y="1508594"/>
                    <a:pt x="2628900" y="1579599"/>
                  </a:cubicBezTo>
                  <a:cubicBezTo>
                    <a:pt x="2701636" y="1650604"/>
                    <a:pt x="2802082" y="1686971"/>
                    <a:pt x="2878282" y="1725071"/>
                  </a:cubicBezTo>
                  <a:cubicBezTo>
                    <a:pt x="2954482" y="1763171"/>
                    <a:pt x="2204605" y="1792613"/>
                    <a:pt x="3086100" y="1808199"/>
                  </a:cubicBezTo>
                  <a:cubicBezTo>
                    <a:pt x="3967595" y="1823785"/>
                    <a:pt x="8167255" y="1818590"/>
                    <a:pt x="8167255" y="1818590"/>
                  </a:cubicBezTo>
                  <a:lnTo>
                    <a:pt x="8188036" y="1818590"/>
                  </a:lnTo>
                </a:path>
              </a:pathLst>
            </a:custGeom>
            <a:noFill/>
            <a:ln w="3810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2560320" y="1977390"/>
              <a:ext cx="7886700" cy="4251960"/>
            </a:xfrm>
            <a:custGeom>
              <a:avLst/>
              <a:gdLst>
                <a:gd name="connsiteX0" fmla="*/ 0 w 7886700"/>
                <a:gd name="connsiteY0" fmla="*/ 4577503 h 4577503"/>
                <a:gd name="connsiteX1" fmla="*/ 274320 w 7886700"/>
                <a:gd name="connsiteY1" fmla="*/ 4383193 h 4577503"/>
                <a:gd name="connsiteX2" fmla="*/ 400050 w 7886700"/>
                <a:gd name="connsiteY2" fmla="*/ 4143163 h 4577503"/>
                <a:gd name="connsiteX3" fmla="*/ 697230 w 7886700"/>
                <a:gd name="connsiteY3" fmla="*/ 3640243 h 4577503"/>
                <a:gd name="connsiteX4" fmla="*/ 1097280 w 7886700"/>
                <a:gd name="connsiteY4" fmla="*/ 2851573 h 4577503"/>
                <a:gd name="connsiteX5" fmla="*/ 1394460 w 7886700"/>
                <a:gd name="connsiteY5" fmla="*/ 1868593 h 4577503"/>
                <a:gd name="connsiteX6" fmla="*/ 1840230 w 7886700"/>
                <a:gd name="connsiteY6" fmla="*/ 1011343 h 4577503"/>
                <a:gd name="connsiteX7" fmla="*/ 2080260 w 7886700"/>
                <a:gd name="connsiteY7" fmla="*/ 714163 h 4577503"/>
                <a:gd name="connsiteX8" fmla="*/ 2537460 w 7886700"/>
                <a:gd name="connsiteY8" fmla="*/ 428413 h 4577503"/>
                <a:gd name="connsiteX9" fmla="*/ 2971800 w 7886700"/>
                <a:gd name="connsiteY9" fmla="*/ 245533 h 4577503"/>
                <a:gd name="connsiteX10" fmla="*/ 3509010 w 7886700"/>
                <a:gd name="connsiteY10" fmla="*/ 16933 h 4577503"/>
                <a:gd name="connsiteX11" fmla="*/ 7886700 w 7886700"/>
                <a:gd name="connsiteY11" fmla="*/ 16933 h 4577503"/>
                <a:gd name="connsiteX12" fmla="*/ 7886700 w 7886700"/>
                <a:gd name="connsiteY12" fmla="*/ 16933 h 457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6700" h="4577503">
                  <a:moveTo>
                    <a:pt x="0" y="4577503"/>
                  </a:moveTo>
                  <a:cubicBezTo>
                    <a:pt x="103822" y="4516543"/>
                    <a:pt x="207645" y="4455583"/>
                    <a:pt x="274320" y="4383193"/>
                  </a:cubicBezTo>
                  <a:cubicBezTo>
                    <a:pt x="340995" y="4310803"/>
                    <a:pt x="329565" y="4266988"/>
                    <a:pt x="400050" y="4143163"/>
                  </a:cubicBezTo>
                  <a:cubicBezTo>
                    <a:pt x="470535" y="4019338"/>
                    <a:pt x="581025" y="3855508"/>
                    <a:pt x="697230" y="3640243"/>
                  </a:cubicBezTo>
                  <a:cubicBezTo>
                    <a:pt x="813435" y="3424978"/>
                    <a:pt x="981075" y="3146848"/>
                    <a:pt x="1097280" y="2851573"/>
                  </a:cubicBezTo>
                  <a:cubicBezTo>
                    <a:pt x="1213485" y="2556298"/>
                    <a:pt x="1270635" y="2175298"/>
                    <a:pt x="1394460" y="1868593"/>
                  </a:cubicBezTo>
                  <a:cubicBezTo>
                    <a:pt x="1518285" y="1561888"/>
                    <a:pt x="1725930" y="1203748"/>
                    <a:pt x="1840230" y="1011343"/>
                  </a:cubicBezTo>
                  <a:cubicBezTo>
                    <a:pt x="1954530" y="818938"/>
                    <a:pt x="1964055" y="811318"/>
                    <a:pt x="2080260" y="714163"/>
                  </a:cubicBezTo>
                  <a:cubicBezTo>
                    <a:pt x="2196465" y="617008"/>
                    <a:pt x="2388870" y="506518"/>
                    <a:pt x="2537460" y="428413"/>
                  </a:cubicBezTo>
                  <a:cubicBezTo>
                    <a:pt x="2686050" y="350308"/>
                    <a:pt x="2971800" y="245533"/>
                    <a:pt x="2971800" y="245533"/>
                  </a:cubicBezTo>
                  <a:cubicBezTo>
                    <a:pt x="3133725" y="176953"/>
                    <a:pt x="2689860" y="55033"/>
                    <a:pt x="3509010" y="16933"/>
                  </a:cubicBezTo>
                  <a:cubicBezTo>
                    <a:pt x="4328160" y="-21167"/>
                    <a:pt x="7886700" y="16933"/>
                    <a:pt x="7886700" y="16933"/>
                  </a:cubicBezTo>
                  <a:lnTo>
                    <a:pt x="7886700" y="16933"/>
                  </a:lnTo>
                </a:path>
              </a:pathLst>
            </a:custGeom>
            <a:noFill/>
            <a:ln w="3492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877992" y="2306539"/>
            <a:ext cx="127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Wild type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9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Kinetics </a:t>
            </a:r>
            <a:r>
              <a:rPr lang="en-US" dirty="0"/>
              <a:t>of </a:t>
            </a:r>
            <a:r>
              <a:rPr lang="en-US" dirty="0" smtClean="0"/>
              <a:t>Vaccine strain infection </a:t>
            </a:r>
            <a:r>
              <a:rPr lang="en-US" dirty="0"/>
              <a:t>and development of </a:t>
            </a:r>
            <a:r>
              <a:rPr lang="en-US" dirty="0" smtClean="0"/>
              <a:t>immunity (concept)</a:t>
            </a:r>
            <a:r>
              <a:rPr lang="en-US" dirty="0"/>
              <a:t/>
            </a:r>
            <a:br>
              <a:rPr lang="en-US" dirty="0"/>
            </a:br>
            <a:endParaRPr lang="en-AU" dirty="0"/>
          </a:p>
        </p:txBody>
      </p:sp>
      <p:graphicFrame>
        <p:nvGraphicFramePr>
          <p:cNvPr id="23" name="Chart 22"/>
          <p:cNvGraphicFramePr>
            <a:graphicFrameLocks/>
          </p:cNvGraphicFramePr>
          <p:nvPr>
            <p:extLst/>
          </p:nvPr>
        </p:nvGraphicFramePr>
        <p:xfrm>
          <a:off x="1069848" y="1469579"/>
          <a:ext cx="10058400" cy="5667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79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4043</TotalTime>
  <Words>1099</Words>
  <Application>Microsoft Office PowerPoint</Application>
  <PresentationFormat>Widescreen</PresentationFormat>
  <Paragraphs>294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Rockwell</vt:lpstr>
      <vt:lpstr>Rockwell Condensed</vt:lpstr>
      <vt:lpstr>Wingdings</vt:lpstr>
      <vt:lpstr>Wood Type</vt:lpstr>
      <vt:lpstr>Practical Mycoplasma control for Asia</vt:lpstr>
      <vt:lpstr>Problems</vt:lpstr>
      <vt:lpstr>Effects in commercial chickens</vt:lpstr>
      <vt:lpstr>Effects in commercial chickens</vt:lpstr>
      <vt:lpstr>Mycoplasma must be controlled </vt:lpstr>
      <vt:lpstr>Antibiotic usage creates resistance</vt:lpstr>
      <vt:lpstr>Antibiotic Free Definition (Broilers)</vt:lpstr>
      <vt:lpstr>Kinetics of Vaccine strain infection and development of immunity (Concept) </vt:lpstr>
      <vt:lpstr>Kinetics of Vaccine strain infection and development of immunity (concept) </vt:lpstr>
      <vt:lpstr>Kinetics of Vaccine strain infection and development of immunity + Antibiotic </vt:lpstr>
      <vt:lpstr>Kinetics of Vaccine strain infection and development of immunity + Antibiotics </vt:lpstr>
      <vt:lpstr>Kinetics of Vaccine strain infection and development of immunity + Antibiotics II </vt:lpstr>
      <vt:lpstr>Mucosal Immunity</vt:lpstr>
      <vt:lpstr>Normal Antibody patterns in ts11/MSH vaccinated flocks</vt:lpstr>
      <vt:lpstr>Are all live MG &amp; MS vaccines the same?</vt:lpstr>
      <vt:lpstr>Indonesia: 2 year result in integration</vt:lpstr>
      <vt:lpstr>Indonesia: Cost Benefit (U$D)</vt:lpstr>
      <vt:lpstr>Another way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Mycoplasma control for Asia</dc:title>
  <dc:creator>Chris Morrow</dc:creator>
  <cp:lastModifiedBy>Chris Morrow</cp:lastModifiedBy>
  <cp:revision>81</cp:revision>
  <dcterms:created xsi:type="dcterms:W3CDTF">2016-03-03T00:18:59Z</dcterms:created>
  <dcterms:modified xsi:type="dcterms:W3CDTF">2016-03-16T22:49:34Z</dcterms:modified>
</cp:coreProperties>
</file>